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Roboto" charset="1" panose="02000000000000000000"/>
      <p:regular r:id="rId15"/>
    </p:embeddedFont>
    <p:embeddedFont>
      <p:font typeface="Montserrat Bold" charset="1" panose="00000800000000000000"/>
      <p:regular r:id="rId16"/>
    </p:embeddedFont>
    <p:embeddedFont>
      <p:font typeface="Montserrat Semi-Bold" charset="1" panose="000007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51000"/>
              </a:blip>
              <a:stretch>
                <a:fillRect l="0" t="-10818" r="0" b="-10818"/>
              </a:stretch>
            </a:blipFill>
          </p:spPr>
        </p:sp>
      </p:grpSp>
      <p:grpSp>
        <p:nvGrpSpPr>
          <p:cNvPr name="Group 4" id="4"/>
          <p:cNvGrpSpPr/>
          <p:nvPr/>
        </p:nvGrpSpPr>
        <p:grpSpPr>
          <a:xfrm rot="0">
            <a:off x="-679253" y="2849859"/>
            <a:ext cx="19092212" cy="4587282"/>
            <a:chOff x="0" y="0"/>
            <a:chExt cx="5028401" cy="1208173"/>
          </a:xfrm>
        </p:grpSpPr>
        <p:sp>
          <p:nvSpPr>
            <p:cNvPr name="Freeform 5" id="5"/>
            <p:cNvSpPr/>
            <p:nvPr/>
          </p:nvSpPr>
          <p:spPr>
            <a:xfrm flipH="false" flipV="false" rot="0">
              <a:off x="0" y="0"/>
              <a:ext cx="5028402" cy="1208173"/>
            </a:xfrm>
            <a:custGeom>
              <a:avLst/>
              <a:gdLst/>
              <a:ahLst/>
              <a:cxnLst/>
              <a:rect r="r" b="b" t="t" l="l"/>
              <a:pathLst>
                <a:path h="1208173" w="5028402">
                  <a:moveTo>
                    <a:pt x="0" y="0"/>
                  </a:moveTo>
                  <a:lnTo>
                    <a:pt x="5028402" y="0"/>
                  </a:lnTo>
                  <a:lnTo>
                    <a:pt x="5028402" y="1208173"/>
                  </a:lnTo>
                  <a:lnTo>
                    <a:pt x="0" y="1208173"/>
                  </a:lnTo>
                  <a:close/>
                </a:path>
              </a:pathLst>
            </a:custGeom>
            <a:solidFill>
              <a:srgbClr val="000000">
                <a:alpha val="74902"/>
              </a:srgbClr>
            </a:solidFill>
          </p:spPr>
        </p:sp>
        <p:sp>
          <p:nvSpPr>
            <p:cNvPr name="TextBox 6" id="6"/>
            <p:cNvSpPr txBox="true"/>
            <p:nvPr/>
          </p:nvSpPr>
          <p:spPr>
            <a:xfrm>
              <a:off x="0" y="-76200"/>
              <a:ext cx="5028401" cy="1284373"/>
            </a:xfrm>
            <a:prstGeom prst="rect">
              <a:avLst/>
            </a:prstGeom>
          </p:spPr>
          <p:txBody>
            <a:bodyPr anchor="ctr" rtlCol="false" tIns="50800" lIns="50800" bIns="50800" rIns="50800"/>
            <a:lstStyle/>
            <a:p>
              <a:pPr algn="ctr">
                <a:lnSpc>
                  <a:spcPts val="3000"/>
                </a:lnSpc>
              </a:pPr>
            </a:p>
          </p:txBody>
        </p:sp>
      </p:grpSp>
      <p:sp>
        <p:nvSpPr>
          <p:cNvPr name="Freeform 7" id="7"/>
          <p:cNvSpPr/>
          <p:nvPr/>
        </p:nvSpPr>
        <p:spPr>
          <a:xfrm flipH="true" flipV="false" rot="-2700000">
            <a:off x="9071512" y="204740"/>
            <a:ext cx="10556620" cy="12169015"/>
          </a:xfrm>
          <a:custGeom>
            <a:avLst/>
            <a:gdLst/>
            <a:ahLst/>
            <a:cxnLst/>
            <a:rect r="r" b="b" t="t" l="l"/>
            <a:pathLst>
              <a:path h="12169015" w="10556620">
                <a:moveTo>
                  <a:pt x="10556620" y="0"/>
                </a:moveTo>
                <a:lnTo>
                  <a:pt x="0" y="0"/>
                </a:lnTo>
                <a:lnTo>
                  <a:pt x="0" y="12169015"/>
                </a:lnTo>
                <a:lnTo>
                  <a:pt x="10556620" y="12169015"/>
                </a:lnTo>
                <a:lnTo>
                  <a:pt x="105566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8738175">
            <a:off x="139768" y="-2087752"/>
            <a:ext cx="10088082" cy="11628914"/>
          </a:xfrm>
          <a:custGeom>
            <a:avLst/>
            <a:gdLst/>
            <a:ahLst/>
            <a:cxnLst/>
            <a:rect r="r" b="b" t="t" l="l"/>
            <a:pathLst>
              <a:path h="11628914" w="10088082">
                <a:moveTo>
                  <a:pt x="10088082" y="0"/>
                </a:moveTo>
                <a:lnTo>
                  <a:pt x="0" y="0"/>
                </a:lnTo>
                <a:lnTo>
                  <a:pt x="0" y="11628913"/>
                </a:lnTo>
                <a:lnTo>
                  <a:pt x="10088082" y="11628913"/>
                </a:lnTo>
                <a:lnTo>
                  <a:pt x="1008808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854096" y="6045725"/>
            <a:ext cx="4579808"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Roboto"/>
                <a:ea typeface="Roboto"/>
                <a:cs typeface="Roboto"/>
                <a:sym typeface="Roboto"/>
              </a:rPr>
              <a:t>TANGAN</a:t>
            </a:r>
          </a:p>
        </p:txBody>
      </p:sp>
      <p:sp>
        <p:nvSpPr>
          <p:cNvPr name="TextBox 10" id="10"/>
          <p:cNvSpPr txBox="true"/>
          <p:nvPr/>
        </p:nvSpPr>
        <p:spPr>
          <a:xfrm rot="0">
            <a:off x="6100996" y="3716130"/>
            <a:ext cx="6086008" cy="2112010"/>
          </a:xfrm>
          <a:prstGeom prst="rect">
            <a:avLst/>
          </a:prstGeom>
        </p:spPr>
        <p:txBody>
          <a:bodyPr anchor="t" rtlCol="false" tIns="0" lIns="0" bIns="0" rIns="0">
            <a:spAutoFit/>
          </a:bodyPr>
          <a:lstStyle/>
          <a:p>
            <a:pPr algn="ctr">
              <a:lnSpc>
                <a:spcPts val="8540"/>
              </a:lnSpc>
            </a:pPr>
            <a:r>
              <a:rPr lang="en-US" sz="6100">
                <a:solidFill>
                  <a:srgbClr val="FFFFFF"/>
                </a:solidFill>
                <a:latin typeface="Montserrat Bold"/>
                <a:ea typeface="Montserrat Bold"/>
                <a:cs typeface="Montserrat Bold"/>
                <a:sym typeface="Montserrat Bold"/>
              </a:rPr>
              <a:t>PRESENTASI</a:t>
            </a:r>
          </a:p>
          <a:p>
            <a:pPr algn="ctr">
              <a:lnSpc>
                <a:spcPts val="8540"/>
              </a:lnSpc>
              <a:spcBef>
                <a:spcPct val="0"/>
              </a:spcBef>
            </a:pPr>
            <a:r>
              <a:rPr lang="en-US" sz="6100">
                <a:solidFill>
                  <a:srgbClr val="FFFFFF"/>
                </a:solidFill>
                <a:latin typeface="Montserrat Bold"/>
                <a:ea typeface="Montserrat Bold"/>
                <a:cs typeface="Montserrat Bold"/>
                <a:sym typeface="Montserrat Bold"/>
              </a:rPr>
              <a:t>MOBILE 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51000"/>
              </a:blip>
              <a:stretch>
                <a:fillRect l="0" t="-10763" r="0" b="-10763"/>
              </a:stretch>
            </a:blipFill>
          </p:spPr>
        </p:sp>
      </p:grpSp>
      <p:grpSp>
        <p:nvGrpSpPr>
          <p:cNvPr name="Group 4" id="4"/>
          <p:cNvGrpSpPr/>
          <p:nvPr/>
        </p:nvGrpSpPr>
        <p:grpSpPr>
          <a:xfrm rot="0">
            <a:off x="-15198" y="-126415"/>
            <a:ext cx="4500632" cy="10587236"/>
            <a:chOff x="0" y="0"/>
            <a:chExt cx="1185352" cy="2788408"/>
          </a:xfrm>
        </p:grpSpPr>
        <p:sp>
          <p:nvSpPr>
            <p:cNvPr name="Freeform 5" id="5"/>
            <p:cNvSpPr/>
            <p:nvPr/>
          </p:nvSpPr>
          <p:spPr>
            <a:xfrm flipH="false" flipV="false" rot="0">
              <a:off x="0" y="0"/>
              <a:ext cx="1185352" cy="2788408"/>
            </a:xfrm>
            <a:custGeom>
              <a:avLst/>
              <a:gdLst/>
              <a:ahLst/>
              <a:cxnLst/>
              <a:rect r="r" b="b" t="t" l="l"/>
              <a:pathLst>
                <a:path h="2788408" w="1185352">
                  <a:moveTo>
                    <a:pt x="0" y="0"/>
                  </a:moveTo>
                  <a:lnTo>
                    <a:pt x="1185352" y="0"/>
                  </a:lnTo>
                  <a:lnTo>
                    <a:pt x="1185352" y="2788408"/>
                  </a:lnTo>
                  <a:lnTo>
                    <a:pt x="0" y="2788408"/>
                  </a:lnTo>
                  <a:close/>
                </a:path>
              </a:pathLst>
            </a:custGeom>
            <a:solidFill>
              <a:srgbClr val="000000">
                <a:alpha val="80000"/>
              </a:srgbClr>
            </a:solidFill>
          </p:spPr>
        </p:sp>
        <p:sp>
          <p:nvSpPr>
            <p:cNvPr name="TextBox 6" id="6"/>
            <p:cNvSpPr txBox="true"/>
            <p:nvPr/>
          </p:nvSpPr>
          <p:spPr>
            <a:xfrm>
              <a:off x="0" y="-76200"/>
              <a:ext cx="1185352" cy="2864608"/>
            </a:xfrm>
            <a:prstGeom prst="rect">
              <a:avLst/>
            </a:prstGeom>
          </p:spPr>
          <p:txBody>
            <a:bodyPr anchor="ctr" rtlCol="false" tIns="50800" lIns="50800" bIns="50800" rIns="50800"/>
            <a:lstStyle/>
            <a:p>
              <a:pPr algn="ctr">
                <a:lnSpc>
                  <a:spcPts val="3000"/>
                </a:lnSpc>
              </a:pPr>
            </a:p>
          </p:txBody>
        </p:sp>
      </p:grpSp>
      <p:grpSp>
        <p:nvGrpSpPr>
          <p:cNvPr name="Group 7" id="7"/>
          <p:cNvGrpSpPr/>
          <p:nvPr/>
        </p:nvGrpSpPr>
        <p:grpSpPr>
          <a:xfrm rot="0">
            <a:off x="6203550" y="1347503"/>
            <a:ext cx="3086100" cy="3953727"/>
            <a:chOff x="0" y="0"/>
            <a:chExt cx="812800" cy="1041311"/>
          </a:xfrm>
        </p:grpSpPr>
        <p:sp>
          <p:nvSpPr>
            <p:cNvPr name="Freeform 8" id="8"/>
            <p:cNvSpPr/>
            <p:nvPr/>
          </p:nvSpPr>
          <p:spPr>
            <a:xfrm flipH="false" flipV="false" rot="0">
              <a:off x="0" y="0"/>
              <a:ext cx="812800" cy="1041311"/>
            </a:xfrm>
            <a:custGeom>
              <a:avLst/>
              <a:gdLst/>
              <a:ahLst/>
              <a:cxnLst/>
              <a:rect r="r" b="b" t="t" l="l"/>
              <a:pathLst>
                <a:path h="1041311" w="812800">
                  <a:moveTo>
                    <a:pt x="0" y="0"/>
                  </a:moveTo>
                  <a:lnTo>
                    <a:pt x="812800" y="0"/>
                  </a:lnTo>
                  <a:lnTo>
                    <a:pt x="812800" y="1041311"/>
                  </a:lnTo>
                  <a:lnTo>
                    <a:pt x="0" y="1041311"/>
                  </a:lnTo>
                  <a:close/>
                </a:path>
              </a:pathLst>
            </a:custGeom>
            <a:solidFill>
              <a:srgbClr val="FFFFFF"/>
            </a:solidFill>
          </p:spPr>
        </p:sp>
        <p:sp>
          <p:nvSpPr>
            <p:cNvPr name="TextBox 9" id="9"/>
            <p:cNvSpPr txBox="true"/>
            <p:nvPr/>
          </p:nvSpPr>
          <p:spPr>
            <a:xfrm>
              <a:off x="0" y="-76200"/>
              <a:ext cx="812800" cy="1117511"/>
            </a:xfrm>
            <a:prstGeom prst="rect">
              <a:avLst/>
            </a:prstGeom>
          </p:spPr>
          <p:txBody>
            <a:bodyPr anchor="ctr" rtlCol="false" tIns="50800" lIns="50800" bIns="50800" rIns="50800"/>
            <a:lstStyle/>
            <a:p>
              <a:pPr algn="ctr">
                <a:lnSpc>
                  <a:spcPts val="3000"/>
                </a:lnSpc>
              </a:pPr>
            </a:p>
          </p:txBody>
        </p:sp>
      </p:grpSp>
      <p:grpSp>
        <p:nvGrpSpPr>
          <p:cNvPr name="Group 10" id="10"/>
          <p:cNvGrpSpPr/>
          <p:nvPr/>
        </p:nvGrpSpPr>
        <p:grpSpPr>
          <a:xfrm rot="0">
            <a:off x="6371766" y="1549384"/>
            <a:ext cx="2749668" cy="2230204"/>
            <a:chOff x="0" y="0"/>
            <a:chExt cx="425995" cy="345517"/>
          </a:xfrm>
        </p:grpSpPr>
        <p:sp>
          <p:nvSpPr>
            <p:cNvPr name="Freeform 11" id="11"/>
            <p:cNvSpPr/>
            <p:nvPr/>
          </p:nvSpPr>
          <p:spPr>
            <a:xfrm flipH="false" flipV="false" rot="0">
              <a:off x="0" y="0"/>
              <a:ext cx="425995" cy="345517"/>
            </a:xfrm>
            <a:custGeom>
              <a:avLst/>
              <a:gdLst/>
              <a:ahLst/>
              <a:cxnLst/>
              <a:rect r="r" b="b" t="t" l="l"/>
              <a:pathLst>
                <a:path h="345517" w="425995">
                  <a:moveTo>
                    <a:pt x="0" y="0"/>
                  </a:moveTo>
                  <a:lnTo>
                    <a:pt x="425995" y="0"/>
                  </a:lnTo>
                  <a:lnTo>
                    <a:pt x="425995" y="345517"/>
                  </a:lnTo>
                  <a:lnTo>
                    <a:pt x="0" y="345517"/>
                  </a:lnTo>
                  <a:close/>
                </a:path>
              </a:pathLst>
            </a:custGeom>
            <a:blipFill>
              <a:blip r:embed="rId3"/>
              <a:stretch>
                <a:fillRect l="0" t="-32147" r="0" b="-32147"/>
              </a:stretch>
            </a:blipFill>
            <a:ln cap="sq">
              <a:noFill/>
              <a:prstDash val="solid"/>
              <a:miter/>
            </a:ln>
          </p:spPr>
        </p:sp>
      </p:grpSp>
      <p:grpSp>
        <p:nvGrpSpPr>
          <p:cNvPr name="Group 12" id="12"/>
          <p:cNvGrpSpPr/>
          <p:nvPr/>
        </p:nvGrpSpPr>
        <p:grpSpPr>
          <a:xfrm rot="0">
            <a:off x="6203550" y="5634605"/>
            <a:ext cx="3086100" cy="3953727"/>
            <a:chOff x="0" y="0"/>
            <a:chExt cx="812800" cy="1041311"/>
          </a:xfrm>
        </p:grpSpPr>
        <p:sp>
          <p:nvSpPr>
            <p:cNvPr name="Freeform 13" id="13"/>
            <p:cNvSpPr/>
            <p:nvPr/>
          </p:nvSpPr>
          <p:spPr>
            <a:xfrm flipH="false" flipV="false" rot="0">
              <a:off x="0" y="0"/>
              <a:ext cx="812800" cy="1041311"/>
            </a:xfrm>
            <a:custGeom>
              <a:avLst/>
              <a:gdLst/>
              <a:ahLst/>
              <a:cxnLst/>
              <a:rect r="r" b="b" t="t" l="l"/>
              <a:pathLst>
                <a:path h="1041311" w="812800">
                  <a:moveTo>
                    <a:pt x="0" y="0"/>
                  </a:moveTo>
                  <a:lnTo>
                    <a:pt x="812800" y="0"/>
                  </a:lnTo>
                  <a:lnTo>
                    <a:pt x="812800" y="1041311"/>
                  </a:lnTo>
                  <a:lnTo>
                    <a:pt x="0" y="1041311"/>
                  </a:lnTo>
                  <a:close/>
                </a:path>
              </a:pathLst>
            </a:custGeom>
            <a:solidFill>
              <a:srgbClr val="FFFFFF"/>
            </a:solidFill>
          </p:spPr>
        </p:sp>
        <p:sp>
          <p:nvSpPr>
            <p:cNvPr name="TextBox 14" id="14"/>
            <p:cNvSpPr txBox="true"/>
            <p:nvPr/>
          </p:nvSpPr>
          <p:spPr>
            <a:xfrm>
              <a:off x="0" y="-76200"/>
              <a:ext cx="812800" cy="1117511"/>
            </a:xfrm>
            <a:prstGeom prst="rect">
              <a:avLst/>
            </a:prstGeom>
          </p:spPr>
          <p:txBody>
            <a:bodyPr anchor="ctr" rtlCol="false" tIns="50800" lIns="50800" bIns="50800" rIns="50800"/>
            <a:lstStyle/>
            <a:p>
              <a:pPr algn="ctr">
                <a:lnSpc>
                  <a:spcPts val="3000"/>
                </a:lnSpc>
              </a:pPr>
            </a:p>
          </p:txBody>
        </p:sp>
      </p:grpSp>
      <p:grpSp>
        <p:nvGrpSpPr>
          <p:cNvPr name="Group 15" id="15"/>
          <p:cNvGrpSpPr/>
          <p:nvPr/>
        </p:nvGrpSpPr>
        <p:grpSpPr>
          <a:xfrm rot="0">
            <a:off x="6371766" y="5800099"/>
            <a:ext cx="2749668" cy="2230204"/>
            <a:chOff x="0" y="0"/>
            <a:chExt cx="425995" cy="345517"/>
          </a:xfrm>
        </p:grpSpPr>
        <p:sp>
          <p:nvSpPr>
            <p:cNvPr name="Freeform 16" id="16"/>
            <p:cNvSpPr/>
            <p:nvPr/>
          </p:nvSpPr>
          <p:spPr>
            <a:xfrm flipH="false" flipV="false" rot="0">
              <a:off x="0" y="0"/>
              <a:ext cx="425995" cy="345517"/>
            </a:xfrm>
            <a:custGeom>
              <a:avLst/>
              <a:gdLst/>
              <a:ahLst/>
              <a:cxnLst/>
              <a:rect r="r" b="b" t="t" l="l"/>
              <a:pathLst>
                <a:path h="345517" w="425995">
                  <a:moveTo>
                    <a:pt x="0" y="0"/>
                  </a:moveTo>
                  <a:lnTo>
                    <a:pt x="425995" y="0"/>
                  </a:lnTo>
                  <a:lnTo>
                    <a:pt x="425995" y="345517"/>
                  </a:lnTo>
                  <a:lnTo>
                    <a:pt x="0" y="345517"/>
                  </a:lnTo>
                  <a:close/>
                </a:path>
              </a:pathLst>
            </a:custGeom>
            <a:blipFill>
              <a:blip r:embed="rId4"/>
              <a:stretch>
                <a:fillRect l="0" t="-14902" r="0" b="-52241"/>
              </a:stretch>
            </a:blipFill>
            <a:ln cap="sq">
              <a:noFill/>
              <a:prstDash val="solid"/>
              <a:miter/>
            </a:ln>
          </p:spPr>
        </p:sp>
      </p:grpSp>
      <p:grpSp>
        <p:nvGrpSpPr>
          <p:cNvPr name="Group 17" id="17"/>
          <p:cNvGrpSpPr/>
          <p:nvPr/>
        </p:nvGrpSpPr>
        <p:grpSpPr>
          <a:xfrm rot="0">
            <a:off x="13430069" y="1394629"/>
            <a:ext cx="3086100" cy="3953727"/>
            <a:chOff x="0" y="0"/>
            <a:chExt cx="812800" cy="1041311"/>
          </a:xfrm>
        </p:grpSpPr>
        <p:sp>
          <p:nvSpPr>
            <p:cNvPr name="Freeform 18" id="18"/>
            <p:cNvSpPr/>
            <p:nvPr/>
          </p:nvSpPr>
          <p:spPr>
            <a:xfrm flipH="false" flipV="false" rot="0">
              <a:off x="0" y="0"/>
              <a:ext cx="812800" cy="1041311"/>
            </a:xfrm>
            <a:custGeom>
              <a:avLst/>
              <a:gdLst/>
              <a:ahLst/>
              <a:cxnLst/>
              <a:rect r="r" b="b" t="t" l="l"/>
              <a:pathLst>
                <a:path h="1041311" w="812800">
                  <a:moveTo>
                    <a:pt x="0" y="0"/>
                  </a:moveTo>
                  <a:lnTo>
                    <a:pt x="812800" y="0"/>
                  </a:lnTo>
                  <a:lnTo>
                    <a:pt x="812800" y="1041311"/>
                  </a:lnTo>
                  <a:lnTo>
                    <a:pt x="0" y="1041311"/>
                  </a:lnTo>
                  <a:close/>
                </a:path>
              </a:pathLst>
            </a:custGeom>
            <a:solidFill>
              <a:srgbClr val="FFFFFF"/>
            </a:solidFill>
          </p:spPr>
        </p:sp>
        <p:sp>
          <p:nvSpPr>
            <p:cNvPr name="TextBox 19" id="19"/>
            <p:cNvSpPr txBox="true"/>
            <p:nvPr/>
          </p:nvSpPr>
          <p:spPr>
            <a:xfrm>
              <a:off x="0" y="-76200"/>
              <a:ext cx="812800" cy="1117511"/>
            </a:xfrm>
            <a:prstGeom prst="rect">
              <a:avLst/>
            </a:prstGeom>
          </p:spPr>
          <p:txBody>
            <a:bodyPr anchor="ctr" rtlCol="false" tIns="50800" lIns="50800" bIns="50800" rIns="50800"/>
            <a:lstStyle/>
            <a:p>
              <a:pPr algn="ctr">
                <a:lnSpc>
                  <a:spcPts val="3000"/>
                </a:lnSpc>
              </a:pPr>
            </a:p>
          </p:txBody>
        </p:sp>
      </p:grpSp>
      <p:grpSp>
        <p:nvGrpSpPr>
          <p:cNvPr name="Group 20" id="20"/>
          <p:cNvGrpSpPr/>
          <p:nvPr/>
        </p:nvGrpSpPr>
        <p:grpSpPr>
          <a:xfrm rot="0">
            <a:off x="13575719" y="1549384"/>
            <a:ext cx="2749668" cy="2230204"/>
            <a:chOff x="0" y="0"/>
            <a:chExt cx="425995" cy="345517"/>
          </a:xfrm>
        </p:grpSpPr>
        <p:sp>
          <p:nvSpPr>
            <p:cNvPr name="Freeform 21" id="21"/>
            <p:cNvSpPr/>
            <p:nvPr/>
          </p:nvSpPr>
          <p:spPr>
            <a:xfrm flipH="false" flipV="false" rot="0">
              <a:off x="0" y="0"/>
              <a:ext cx="425995" cy="345517"/>
            </a:xfrm>
            <a:custGeom>
              <a:avLst/>
              <a:gdLst/>
              <a:ahLst/>
              <a:cxnLst/>
              <a:rect r="r" b="b" t="t" l="l"/>
              <a:pathLst>
                <a:path h="345517" w="425995">
                  <a:moveTo>
                    <a:pt x="0" y="0"/>
                  </a:moveTo>
                  <a:lnTo>
                    <a:pt x="425995" y="0"/>
                  </a:lnTo>
                  <a:lnTo>
                    <a:pt x="425995" y="345517"/>
                  </a:lnTo>
                  <a:lnTo>
                    <a:pt x="0" y="345517"/>
                  </a:lnTo>
                  <a:close/>
                </a:path>
              </a:pathLst>
            </a:custGeom>
            <a:blipFill>
              <a:blip r:embed="rId5"/>
              <a:stretch>
                <a:fillRect l="0" t="-41142" r="0" b="-78043"/>
              </a:stretch>
            </a:blipFill>
            <a:ln cap="sq">
              <a:noFill/>
              <a:prstDash val="solid"/>
              <a:miter/>
            </a:ln>
          </p:spPr>
        </p:sp>
      </p:grpSp>
      <p:grpSp>
        <p:nvGrpSpPr>
          <p:cNvPr name="Group 22" id="22"/>
          <p:cNvGrpSpPr/>
          <p:nvPr/>
        </p:nvGrpSpPr>
        <p:grpSpPr>
          <a:xfrm rot="0">
            <a:off x="13407503" y="5681731"/>
            <a:ext cx="3086100" cy="3953727"/>
            <a:chOff x="0" y="0"/>
            <a:chExt cx="812800" cy="1041311"/>
          </a:xfrm>
        </p:grpSpPr>
        <p:sp>
          <p:nvSpPr>
            <p:cNvPr name="Freeform 23" id="23"/>
            <p:cNvSpPr/>
            <p:nvPr/>
          </p:nvSpPr>
          <p:spPr>
            <a:xfrm flipH="false" flipV="false" rot="0">
              <a:off x="0" y="0"/>
              <a:ext cx="812800" cy="1041311"/>
            </a:xfrm>
            <a:custGeom>
              <a:avLst/>
              <a:gdLst/>
              <a:ahLst/>
              <a:cxnLst/>
              <a:rect r="r" b="b" t="t" l="l"/>
              <a:pathLst>
                <a:path h="1041311" w="812800">
                  <a:moveTo>
                    <a:pt x="0" y="0"/>
                  </a:moveTo>
                  <a:lnTo>
                    <a:pt x="812800" y="0"/>
                  </a:lnTo>
                  <a:lnTo>
                    <a:pt x="812800" y="1041311"/>
                  </a:lnTo>
                  <a:lnTo>
                    <a:pt x="0" y="1041311"/>
                  </a:lnTo>
                  <a:close/>
                </a:path>
              </a:pathLst>
            </a:custGeom>
            <a:solidFill>
              <a:srgbClr val="FFFFFF"/>
            </a:solidFill>
          </p:spPr>
        </p:sp>
        <p:sp>
          <p:nvSpPr>
            <p:cNvPr name="TextBox 24" id="24"/>
            <p:cNvSpPr txBox="true"/>
            <p:nvPr/>
          </p:nvSpPr>
          <p:spPr>
            <a:xfrm>
              <a:off x="0" y="-76200"/>
              <a:ext cx="812800" cy="1117511"/>
            </a:xfrm>
            <a:prstGeom prst="rect">
              <a:avLst/>
            </a:prstGeom>
          </p:spPr>
          <p:txBody>
            <a:bodyPr anchor="ctr" rtlCol="false" tIns="50800" lIns="50800" bIns="50800" rIns="50800"/>
            <a:lstStyle/>
            <a:p>
              <a:pPr algn="ctr">
                <a:lnSpc>
                  <a:spcPts val="3000"/>
                </a:lnSpc>
              </a:pPr>
            </a:p>
          </p:txBody>
        </p:sp>
      </p:grpSp>
      <p:grpSp>
        <p:nvGrpSpPr>
          <p:cNvPr name="Group 25" id="25"/>
          <p:cNvGrpSpPr/>
          <p:nvPr/>
        </p:nvGrpSpPr>
        <p:grpSpPr>
          <a:xfrm rot="0">
            <a:off x="13575719" y="5800099"/>
            <a:ext cx="2749668" cy="2230204"/>
            <a:chOff x="0" y="0"/>
            <a:chExt cx="425995" cy="345517"/>
          </a:xfrm>
        </p:grpSpPr>
        <p:sp>
          <p:nvSpPr>
            <p:cNvPr name="Freeform 26" id="26"/>
            <p:cNvSpPr/>
            <p:nvPr/>
          </p:nvSpPr>
          <p:spPr>
            <a:xfrm flipH="false" flipV="false" rot="0">
              <a:off x="0" y="0"/>
              <a:ext cx="425995" cy="345517"/>
            </a:xfrm>
            <a:custGeom>
              <a:avLst/>
              <a:gdLst/>
              <a:ahLst/>
              <a:cxnLst/>
              <a:rect r="r" b="b" t="t" l="l"/>
              <a:pathLst>
                <a:path h="345517" w="425995">
                  <a:moveTo>
                    <a:pt x="0" y="0"/>
                  </a:moveTo>
                  <a:lnTo>
                    <a:pt x="425995" y="0"/>
                  </a:lnTo>
                  <a:lnTo>
                    <a:pt x="425995" y="345517"/>
                  </a:lnTo>
                  <a:lnTo>
                    <a:pt x="0" y="345517"/>
                  </a:lnTo>
                  <a:close/>
                </a:path>
              </a:pathLst>
            </a:custGeom>
            <a:blipFill>
              <a:blip r:embed="rId6"/>
              <a:stretch>
                <a:fillRect l="-10831" t="0" r="-10831" b="0"/>
              </a:stretch>
            </a:blipFill>
            <a:ln cap="sq">
              <a:noFill/>
              <a:prstDash val="solid"/>
              <a:miter/>
            </a:ln>
          </p:spPr>
        </p:sp>
      </p:grpSp>
      <p:grpSp>
        <p:nvGrpSpPr>
          <p:cNvPr name="Group 27" id="27"/>
          <p:cNvGrpSpPr/>
          <p:nvPr/>
        </p:nvGrpSpPr>
        <p:grpSpPr>
          <a:xfrm rot="0">
            <a:off x="9805526" y="3190339"/>
            <a:ext cx="3086100" cy="3953727"/>
            <a:chOff x="0" y="0"/>
            <a:chExt cx="812800" cy="1041311"/>
          </a:xfrm>
        </p:grpSpPr>
        <p:sp>
          <p:nvSpPr>
            <p:cNvPr name="Freeform 28" id="28"/>
            <p:cNvSpPr/>
            <p:nvPr/>
          </p:nvSpPr>
          <p:spPr>
            <a:xfrm flipH="false" flipV="false" rot="0">
              <a:off x="0" y="0"/>
              <a:ext cx="812800" cy="1041311"/>
            </a:xfrm>
            <a:custGeom>
              <a:avLst/>
              <a:gdLst/>
              <a:ahLst/>
              <a:cxnLst/>
              <a:rect r="r" b="b" t="t" l="l"/>
              <a:pathLst>
                <a:path h="1041311" w="812800">
                  <a:moveTo>
                    <a:pt x="0" y="0"/>
                  </a:moveTo>
                  <a:lnTo>
                    <a:pt x="812800" y="0"/>
                  </a:lnTo>
                  <a:lnTo>
                    <a:pt x="812800" y="1041311"/>
                  </a:lnTo>
                  <a:lnTo>
                    <a:pt x="0" y="1041311"/>
                  </a:lnTo>
                  <a:close/>
                </a:path>
              </a:pathLst>
            </a:custGeom>
            <a:solidFill>
              <a:srgbClr val="FFFFFF"/>
            </a:solidFill>
          </p:spPr>
        </p:sp>
        <p:sp>
          <p:nvSpPr>
            <p:cNvPr name="TextBox 29" id="29"/>
            <p:cNvSpPr txBox="true"/>
            <p:nvPr/>
          </p:nvSpPr>
          <p:spPr>
            <a:xfrm>
              <a:off x="0" y="-76200"/>
              <a:ext cx="812800" cy="1117511"/>
            </a:xfrm>
            <a:prstGeom prst="rect">
              <a:avLst/>
            </a:prstGeom>
          </p:spPr>
          <p:txBody>
            <a:bodyPr anchor="ctr" rtlCol="false" tIns="50800" lIns="50800" bIns="50800" rIns="50800"/>
            <a:lstStyle/>
            <a:p>
              <a:pPr algn="ctr">
                <a:lnSpc>
                  <a:spcPts val="3000"/>
                </a:lnSpc>
              </a:pPr>
            </a:p>
          </p:txBody>
        </p:sp>
      </p:grpSp>
      <p:grpSp>
        <p:nvGrpSpPr>
          <p:cNvPr name="Group 30" id="30"/>
          <p:cNvGrpSpPr/>
          <p:nvPr/>
        </p:nvGrpSpPr>
        <p:grpSpPr>
          <a:xfrm rot="0">
            <a:off x="9973743" y="3404401"/>
            <a:ext cx="2749668" cy="2230204"/>
            <a:chOff x="0" y="0"/>
            <a:chExt cx="425995" cy="345517"/>
          </a:xfrm>
        </p:grpSpPr>
        <p:sp>
          <p:nvSpPr>
            <p:cNvPr name="Freeform 31" id="31"/>
            <p:cNvSpPr/>
            <p:nvPr/>
          </p:nvSpPr>
          <p:spPr>
            <a:xfrm flipH="false" flipV="false" rot="0">
              <a:off x="0" y="0"/>
              <a:ext cx="425995" cy="345517"/>
            </a:xfrm>
            <a:custGeom>
              <a:avLst/>
              <a:gdLst/>
              <a:ahLst/>
              <a:cxnLst/>
              <a:rect r="r" b="b" t="t" l="l"/>
              <a:pathLst>
                <a:path h="345517" w="425995">
                  <a:moveTo>
                    <a:pt x="0" y="0"/>
                  </a:moveTo>
                  <a:lnTo>
                    <a:pt x="425995" y="0"/>
                  </a:lnTo>
                  <a:lnTo>
                    <a:pt x="425995" y="345517"/>
                  </a:lnTo>
                  <a:lnTo>
                    <a:pt x="0" y="345517"/>
                  </a:lnTo>
                  <a:close/>
                </a:path>
              </a:pathLst>
            </a:custGeom>
            <a:blipFill>
              <a:blip r:embed="rId7"/>
              <a:stretch>
                <a:fillRect l="0" t="-2269" r="0" b="-50524"/>
              </a:stretch>
            </a:blipFill>
            <a:ln cap="sq">
              <a:noFill/>
              <a:prstDash val="solid"/>
              <a:miter/>
            </a:ln>
          </p:spPr>
        </p:sp>
      </p:grpSp>
      <p:sp>
        <p:nvSpPr>
          <p:cNvPr name="TextBox 32" id="32"/>
          <p:cNvSpPr txBox="true"/>
          <p:nvPr/>
        </p:nvSpPr>
        <p:spPr>
          <a:xfrm rot="0">
            <a:off x="6371766" y="8877300"/>
            <a:ext cx="2749668" cy="381000"/>
          </a:xfrm>
          <a:prstGeom prst="rect">
            <a:avLst/>
          </a:prstGeom>
        </p:spPr>
        <p:txBody>
          <a:bodyPr anchor="t" rtlCol="false" tIns="0" lIns="0" bIns="0" rIns="0">
            <a:spAutoFit/>
          </a:bodyPr>
          <a:lstStyle/>
          <a:p>
            <a:pPr algn="ctr">
              <a:lnSpc>
                <a:spcPts val="3000"/>
              </a:lnSpc>
            </a:pPr>
            <a:r>
              <a:rPr lang="en-US" sz="2000">
                <a:solidFill>
                  <a:srgbClr val="737373"/>
                </a:solidFill>
                <a:latin typeface="Roboto"/>
                <a:ea typeface="Roboto"/>
                <a:cs typeface="Roboto"/>
                <a:sym typeface="Roboto"/>
              </a:rPr>
              <a:t>Documenter</a:t>
            </a:r>
          </a:p>
        </p:txBody>
      </p:sp>
      <p:sp>
        <p:nvSpPr>
          <p:cNvPr name="TextBox 33" id="33"/>
          <p:cNvSpPr txBox="true"/>
          <p:nvPr/>
        </p:nvSpPr>
        <p:spPr>
          <a:xfrm rot="0">
            <a:off x="1028700" y="4734946"/>
            <a:ext cx="2669664" cy="613410"/>
          </a:xfrm>
          <a:prstGeom prst="rect">
            <a:avLst/>
          </a:prstGeom>
        </p:spPr>
        <p:txBody>
          <a:bodyPr anchor="t" rtlCol="false" tIns="0" lIns="0" bIns="0" rIns="0">
            <a:spAutoFit/>
          </a:bodyPr>
          <a:lstStyle/>
          <a:p>
            <a:pPr algn="l">
              <a:lnSpc>
                <a:spcPts val="5040"/>
              </a:lnSpc>
              <a:spcBef>
                <a:spcPct val="0"/>
              </a:spcBef>
            </a:pPr>
            <a:r>
              <a:rPr lang="en-US" sz="3600">
                <a:solidFill>
                  <a:srgbClr val="FFFFFF"/>
                </a:solidFill>
                <a:latin typeface="Montserrat Bold"/>
                <a:ea typeface="Montserrat Bold"/>
                <a:cs typeface="Montserrat Bold"/>
                <a:sym typeface="Montserrat Bold"/>
              </a:rPr>
              <a:t>OUR TEAM</a:t>
            </a:r>
          </a:p>
        </p:txBody>
      </p:sp>
      <p:sp>
        <p:nvSpPr>
          <p:cNvPr name="TextBox 34" id="34"/>
          <p:cNvSpPr txBox="true"/>
          <p:nvPr/>
        </p:nvSpPr>
        <p:spPr>
          <a:xfrm rot="0">
            <a:off x="6349200" y="4074151"/>
            <a:ext cx="2794800"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Semi-Bold"/>
                <a:ea typeface="Montserrat Semi-Bold"/>
                <a:cs typeface="Montserrat Semi-Bold"/>
                <a:sym typeface="Montserrat Semi-Bold"/>
              </a:rPr>
              <a:t>Daffa Nur Fakhri</a:t>
            </a:r>
          </a:p>
        </p:txBody>
      </p:sp>
      <p:sp>
        <p:nvSpPr>
          <p:cNvPr name="TextBox 35" id="35"/>
          <p:cNvSpPr txBox="true"/>
          <p:nvPr/>
        </p:nvSpPr>
        <p:spPr>
          <a:xfrm rot="0">
            <a:off x="6349200" y="8324866"/>
            <a:ext cx="2794800"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Semi-Bold"/>
                <a:ea typeface="Montserrat Semi-Bold"/>
                <a:cs typeface="Montserrat Semi-Bold"/>
                <a:sym typeface="Montserrat Semi-Bold"/>
              </a:rPr>
              <a:t>Daffa Danindra</a:t>
            </a:r>
          </a:p>
        </p:txBody>
      </p:sp>
      <p:sp>
        <p:nvSpPr>
          <p:cNvPr name="TextBox 36" id="36"/>
          <p:cNvSpPr txBox="true"/>
          <p:nvPr/>
        </p:nvSpPr>
        <p:spPr>
          <a:xfrm rot="0">
            <a:off x="13553153" y="4074151"/>
            <a:ext cx="2794800"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Semi-Bold"/>
                <a:ea typeface="Montserrat Semi-Bold"/>
                <a:cs typeface="Montserrat Semi-Bold"/>
                <a:sym typeface="Montserrat Semi-Bold"/>
              </a:rPr>
              <a:t>Rizky Aditya Saputra</a:t>
            </a:r>
          </a:p>
        </p:txBody>
      </p:sp>
      <p:sp>
        <p:nvSpPr>
          <p:cNvPr name="TextBox 37" id="37"/>
          <p:cNvSpPr txBox="true"/>
          <p:nvPr/>
        </p:nvSpPr>
        <p:spPr>
          <a:xfrm rot="0">
            <a:off x="13553153" y="8324866"/>
            <a:ext cx="2794800"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Semi-Bold"/>
                <a:ea typeface="Montserrat Semi-Bold"/>
                <a:cs typeface="Montserrat Semi-Bold"/>
                <a:sym typeface="Montserrat Semi-Bold"/>
              </a:rPr>
              <a:t>Arief Farroja</a:t>
            </a:r>
          </a:p>
        </p:txBody>
      </p:sp>
      <p:sp>
        <p:nvSpPr>
          <p:cNvPr name="TextBox 38" id="38"/>
          <p:cNvSpPr txBox="true"/>
          <p:nvPr/>
        </p:nvSpPr>
        <p:spPr>
          <a:xfrm rot="0">
            <a:off x="6371766" y="4693988"/>
            <a:ext cx="2749668" cy="381000"/>
          </a:xfrm>
          <a:prstGeom prst="rect">
            <a:avLst/>
          </a:prstGeom>
        </p:spPr>
        <p:txBody>
          <a:bodyPr anchor="t" rtlCol="false" tIns="0" lIns="0" bIns="0" rIns="0">
            <a:spAutoFit/>
          </a:bodyPr>
          <a:lstStyle/>
          <a:p>
            <a:pPr algn="ctr">
              <a:lnSpc>
                <a:spcPts val="3000"/>
              </a:lnSpc>
            </a:pPr>
            <a:r>
              <a:rPr lang="en-US" sz="2000">
                <a:solidFill>
                  <a:srgbClr val="737373"/>
                </a:solidFill>
                <a:latin typeface="Roboto"/>
                <a:ea typeface="Roboto"/>
                <a:cs typeface="Roboto"/>
                <a:sym typeface="Roboto"/>
              </a:rPr>
              <a:t>System Analisis</a:t>
            </a:r>
          </a:p>
        </p:txBody>
      </p:sp>
      <p:sp>
        <p:nvSpPr>
          <p:cNvPr name="TextBox 39" id="39"/>
          <p:cNvSpPr txBox="true"/>
          <p:nvPr/>
        </p:nvSpPr>
        <p:spPr>
          <a:xfrm rot="0">
            <a:off x="13575719" y="4693988"/>
            <a:ext cx="2749668" cy="381000"/>
          </a:xfrm>
          <a:prstGeom prst="rect">
            <a:avLst/>
          </a:prstGeom>
        </p:spPr>
        <p:txBody>
          <a:bodyPr anchor="t" rtlCol="false" tIns="0" lIns="0" bIns="0" rIns="0">
            <a:spAutoFit/>
          </a:bodyPr>
          <a:lstStyle/>
          <a:p>
            <a:pPr algn="ctr">
              <a:lnSpc>
                <a:spcPts val="3000"/>
              </a:lnSpc>
            </a:pPr>
            <a:r>
              <a:rPr lang="en-US" sz="2000">
                <a:solidFill>
                  <a:srgbClr val="737373"/>
                </a:solidFill>
                <a:latin typeface="Roboto"/>
                <a:ea typeface="Roboto"/>
                <a:cs typeface="Roboto"/>
                <a:sym typeface="Roboto"/>
              </a:rPr>
              <a:t>Programmer</a:t>
            </a:r>
          </a:p>
        </p:txBody>
      </p:sp>
      <p:sp>
        <p:nvSpPr>
          <p:cNvPr name="TextBox 40" id="40"/>
          <p:cNvSpPr txBox="true"/>
          <p:nvPr/>
        </p:nvSpPr>
        <p:spPr>
          <a:xfrm rot="0">
            <a:off x="13575719" y="8877300"/>
            <a:ext cx="2749668" cy="381000"/>
          </a:xfrm>
          <a:prstGeom prst="rect">
            <a:avLst/>
          </a:prstGeom>
        </p:spPr>
        <p:txBody>
          <a:bodyPr anchor="t" rtlCol="false" tIns="0" lIns="0" bIns="0" rIns="0">
            <a:spAutoFit/>
          </a:bodyPr>
          <a:lstStyle/>
          <a:p>
            <a:pPr algn="ctr">
              <a:lnSpc>
                <a:spcPts val="3000"/>
              </a:lnSpc>
            </a:pPr>
            <a:r>
              <a:rPr lang="en-US" sz="2000">
                <a:solidFill>
                  <a:srgbClr val="737373"/>
                </a:solidFill>
                <a:latin typeface="Roboto"/>
                <a:ea typeface="Roboto"/>
                <a:cs typeface="Roboto"/>
                <a:sym typeface="Roboto"/>
              </a:rPr>
              <a:t>Designer</a:t>
            </a:r>
          </a:p>
        </p:txBody>
      </p:sp>
      <p:sp>
        <p:nvSpPr>
          <p:cNvPr name="TextBox 41" id="41"/>
          <p:cNvSpPr txBox="true"/>
          <p:nvPr/>
        </p:nvSpPr>
        <p:spPr>
          <a:xfrm rot="0">
            <a:off x="9951176" y="5792938"/>
            <a:ext cx="2794800" cy="6921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Semi-Bold"/>
                <a:ea typeface="Montserrat Semi-Bold"/>
                <a:cs typeface="Montserrat Semi-Bold"/>
                <a:sym typeface="Montserrat Semi-Bold"/>
              </a:rPr>
              <a:t>Jonathan Natannael Zefanya</a:t>
            </a:r>
          </a:p>
        </p:txBody>
      </p:sp>
      <p:sp>
        <p:nvSpPr>
          <p:cNvPr name="TextBox 42" id="42"/>
          <p:cNvSpPr txBox="true"/>
          <p:nvPr/>
        </p:nvSpPr>
        <p:spPr>
          <a:xfrm rot="0">
            <a:off x="9973743" y="6534201"/>
            <a:ext cx="2749668" cy="381000"/>
          </a:xfrm>
          <a:prstGeom prst="rect">
            <a:avLst/>
          </a:prstGeom>
        </p:spPr>
        <p:txBody>
          <a:bodyPr anchor="t" rtlCol="false" tIns="0" lIns="0" bIns="0" rIns="0">
            <a:spAutoFit/>
          </a:bodyPr>
          <a:lstStyle/>
          <a:p>
            <a:pPr algn="ctr">
              <a:lnSpc>
                <a:spcPts val="3000"/>
              </a:lnSpc>
            </a:pPr>
            <a:r>
              <a:rPr lang="en-US" sz="2000">
                <a:solidFill>
                  <a:srgbClr val="737373"/>
                </a:solidFill>
                <a:latin typeface="Roboto"/>
                <a:ea typeface="Roboto"/>
                <a:cs typeface="Roboto"/>
                <a:sym typeface="Roboto"/>
              </a:rPr>
              <a:t>Ketua/Programmer</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51000"/>
              </a:blip>
              <a:stretch>
                <a:fillRect l="0" t="-10818" r="0" b="-10818"/>
              </a:stretch>
            </a:blipFill>
          </p:spPr>
        </p:sp>
      </p:grpSp>
      <p:grpSp>
        <p:nvGrpSpPr>
          <p:cNvPr name="Group 4" id="4"/>
          <p:cNvGrpSpPr/>
          <p:nvPr/>
        </p:nvGrpSpPr>
        <p:grpSpPr>
          <a:xfrm rot="0">
            <a:off x="-252227" y="2532410"/>
            <a:ext cx="18714193" cy="5222180"/>
            <a:chOff x="0" y="0"/>
            <a:chExt cx="4928841" cy="1375389"/>
          </a:xfrm>
        </p:grpSpPr>
        <p:sp>
          <p:nvSpPr>
            <p:cNvPr name="Freeform 5" id="5"/>
            <p:cNvSpPr/>
            <p:nvPr/>
          </p:nvSpPr>
          <p:spPr>
            <a:xfrm flipH="false" flipV="false" rot="0">
              <a:off x="0" y="0"/>
              <a:ext cx="4928841" cy="1375389"/>
            </a:xfrm>
            <a:custGeom>
              <a:avLst/>
              <a:gdLst/>
              <a:ahLst/>
              <a:cxnLst/>
              <a:rect r="r" b="b" t="t" l="l"/>
              <a:pathLst>
                <a:path h="1375389" w="4928841">
                  <a:moveTo>
                    <a:pt x="0" y="0"/>
                  </a:moveTo>
                  <a:lnTo>
                    <a:pt x="4928841" y="0"/>
                  </a:lnTo>
                  <a:lnTo>
                    <a:pt x="4928841" y="1375389"/>
                  </a:lnTo>
                  <a:lnTo>
                    <a:pt x="0" y="1375389"/>
                  </a:lnTo>
                  <a:close/>
                </a:path>
              </a:pathLst>
            </a:custGeom>
            <a:solidFill>
              <a:srgbClr val="000000">
                <a:alpha val="89804"/>
              </a:srgbClr>
            </a:solidFill>
          </p:spPr>
        </p:sp>
        <p:sp>
          <p:nvSpPr>
            <p:cNvPr name="TextBox 6" id="6"/>
            <p:cNvSpPr txBox="true"/>
            <p:nvPr/>
          </p:nvSpPr>
          <p:spPr>
            <a:xfrm>
              <a:off x="0" y="-76200"/>
              <a:ext cx="4928841" cy="1451589"/>
            </a:xfrm>
            <a:prstGeom prst="rect">
              <a:avLst/>
            </a:prstGeom>
          </p:spPr>
          <p:txBody>
            <a:bodyPr anchor="ctr" rtlCol="false" tIns="50800" lIns="50800" bIns="50800" rIns="50800"/>
            <a:lstStyle/>
            <a:p>
              <a:pPr algn="ctr">
                <a:lnSpc>
                  <a:spcPts val="3000"/>
                </a:lnSpc>
              </a:pPr>
            </a:p>
          </p:txBody>
        </p:sp>
      </p:grpSp>
      <p:grpSp>
        <p:nvGrpSpPr>
          <p:cNvPr name="Group 7" id="7"/>
          <p:cNvGrpSpPr/>
          <p:nvPr/>
        </p:nvGrpSpPr>
        <p:grpSpPr>
          <a:xfrm rot="0">
            <a:off x="12277726" y="1762555"/>
            <a:ext cx="3371137" cy="6761890"/>
            <a:chOff x="0" y="0"/>
            <a:chExt cx="4494849" cy="9015853"/>
          </a:xfrm>
        </p:grpSpPr>
        <p:sp>
          <p:nvSpPr>
            <p:cNvPr name="Freeform 8" id="8"/>
            <p:cNvSpPr/>
            <p:nvPr/>
          </p:nvSpPr>
          <p:spPr>
            <a:xfrm flipH="false" flipV="false" rot="0">
              <a:off x="0" y="0"/>
              <a:ext cx="4494849" cy="9015854"/>
            </a:xfrm>
            <a:custGeom>
              <a:avLst/>
              <a:gdLst/>
              <a:ahLst/>
              <a:cxnLst/>
              <a:rect r="r" b="b" t="t" l="l"/>
              <a:pathLst>
                <a:path h="9015854" w="4494849">
                  <a:moveTo>
                    <a:pt x="0" y="0"/>
                  </a:moveTo>
                  <a:lnTo>
                    <a:pt x="4494849" y="0"/>
                  </a:lnTo>
                  <a:lnTo>
                    <a:pt x="4494849" y="9015854"/>
                  </a:lnTo>
                  <a:lnTo>
                    <a:pt x="0" y="9015854"/>
                  </a:lnTo>
                  <a:lnTo>
                    <a:pt x="0" y="0"/>
                  </a:lnTo>
                  <a:close/>
                </a:path>
              </a:pathLst>
            </a:custGeom>
            <a:blipFill>
              <a:blip r:embed="rId3"/>
              <a:stretch>
                <a:fillRect l="0" t="0" r="0" b="0"/>
              </a:stretch>
            </a:blipFill>
          </p:spPr>
        </p:sp>
      </p:grpSp>
      <p:sp>
        <p:nvSpPr>
          <p:cNvPr name="TextBox 9" id="9"/>
          <p:cNvSpPr txBox="true"/>
          <p:nvPr/>
        </p:nvSpPr>
        <p:spPr>
          <a:xfrm rot="0">
            <a:off x="2021475" y="3644817"/>
            <a:ext cx="5654049" cy="613410"/>
          </a:xfrm>
          <a:prstGeom prst="rect">
            <a:avLst/>
          </a:prstGeom>
        </p:spPr>
        <p:txBody>
          <a:bodyPr anchor="t" rtlCol="false" tIns="0" lIns="0" bIns="0" rIns="0">
            <a:spAutoFit/>
          </a:bodyPr>
          <a:lstStyle/>
          <a:p>
            <a:pPr algn="l">
              <a:lnSpc>
                <a:spcPts val="5040"/>
              </a:lnSpc>
              <a:spcBef>
                <a:spcPct val="0"/>
              </a:spcBef>
            </a:pPr>
            <a:r>
              <a:rPr lang="en-US" sz="3600">
                <a:solidFill>
                  <a:srgbClr val="FFFFFF"/>
                </a:solidFill>
                <a:latin typeface="Montserrat Bold"/>
                <a:ea typeface="Montserrat Bold"/>
                <a:cs typeface="Montserrat Bold"/>
                <a:sym typeface="Montserrat Bold"/>
              </a:rPr>
              <a:t>ABOUT US</a:t>
            </a:r>
          </a:p>
        </p:txBody>
      </p:sp>
      <p:sp>
        <p:nvSpPr>
          <p:cNvPr name="TextBox 10" id="10"/>
          <p:cNvSpPr txBox="true"/>
          <p:nvPr/>
        </p:nvSpPr>
        <p:spPr>
          <a:xfrm rot="0">
            <a:off x="2021475" y="4448941"/>
            <a:ext cx="8787651" cy="1905000"/>
          </a:xfrm>
          <a:prstGeom prst="rect">
            <a:avLst/>
          </a:prstGeom>
        </p:spPr>
        <p:txBody>
          <a:bodyPr anchor="t" rtlCol="false" tIns="0" lIns="0" bIns="0" rIns="0">
            <a:spAutoFit/>
          </a:bodyPr>
          <a:lstStyle/>
          <a:p>
            <a:pPr algn="just">
              <a:lnSpc>
                <a:spcPts val="3000"/>
              </a:lnSpc>
            </a:pPr>
            <a:r>
              <a:rPr lang="en-US" sz="2000">
                <a:solidFill>
                  <a:srgbClr val="FFFFFF"/>
                </a:solidFill>
                <a:latin typeface="Roboto"/>
                <a:ea typeface="Roboto"/>
                <a:cs typeface="Roboto"/>
                <a:sym typeface="Roboto"/>
              </a:rPr>
              <a:t>Tangan merupakan singkatan dari Catatan Keuangan, Tangan adalah sebuah aplikasi yang Berfungsi untuk mencatat segala aktivitas keuangan. Tangan memiliki fitur utama untuk mencatat Pemasukan dan Pengeluaran keuangan, didalam aplikasi tersebut juga memiliki fitur lain seperti Konversi Mata Uang dan lainnya.</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51000"/>
              </a:blip>
              <a:stretch>
                <a:fillRect l="0" t="-10763" r="0" b="-10763"/>
              </a:stretch>
            </a:blipFill>
          </p:spPr>
        </p:sp>
      </p:grpSp>
      <p:grpSp>
        <p:nvGrpSpPr>
          <p:cNvPr name="Group 4" id="4"/>
          <p:cNvGrpSpPr/>
          <p:nvPr/>
        </p:nvGrpSpPr>
        <p:grpSpPr>
          <a:xfrm rot="0">
            <a:off x="2027921" y="0"/>
            <a:ext cx="4901774" cy="10429217"/>
            <a:chOff x="0" y="0"/>
            <a:chExt cx="1291002" cy="2746790"/>
          </a:xfrm>
        </p:grpSpPr>
        <p:sp>
          <p:nvSpPr>
            <p:cNvPr name="Freeform 5" id="5"/>
            <p:cNvSpPr/>
            <p:nvPr/>
          </p:nvSpPr>
          <p:spPr>
            <a:xfrm flipH="false" flipV="false" rot="0">
              <a:off x="0" y="0"/>
              <a:ext cx="1291002" cy="2746790"/>
            </a:xfrm>
            <a:custGeom>
              <a:avLst/>
              <a:gdLst/>
              <a:ahLst/>
              <a:cxnLst/>
              <a:rect r="r" b="b" t="t" l="l"/>
              <a:pathLst>
                <a:path h="2746790" w="1291002">
                  <a:moveTo>
                    <a:pt x="0" y="0"/>
                  </a:moveTo>
                  <a:lnTo>
                    <a:pt x="1291002" y="0"/>
                  </a:lnTo>
                  <a:lnTo>
                    <a:pt x="1291002" y="2746790"/>
                  </a:lnTo>
                  <a:lnTo>
                    <a:pt x="0" y="2746790"/>
                  </a:lnTo>
                  <a:close/>
                </a:path>
              </a:pathLst>
            </a:custGeom>
            <a:solidFill>
              <a:srgbClr val="000000">
                <a:alpha val="84706"/>
              </a:srgbClr>
            </a:solidFill>
          </p:spPr>
        </p:sp>
        <p:sp>
          <p:nvSpPr>
            <p:cNvPr name="TextBox 6" id="6"/>
            <p:cNvSpPr txBox="true"/>
            <p:nvPr/>
          </p:nvSpPr>
          <p:spPr>
            <a:xfrm>
              <a:off x="0" y="-76200"/>
              <a:ext cx="1291002" cy="2822990"/>
            </a:xfrm>
            <a:prstGeom prst="rect">
              <a:avLst/>
            </a:prstGeom>
          </p:spPr>
          <p:txBody>
            <a:bodyPr anchor="ctr" rtlCol="false" tIns="50800" lIns="50800" bIns="50800" rIns="50800"/>
            <a:lstStyle/>
            <a:p>
              <a:pPr algn="ctr">
                <a:lnSpc>
                  <a:spcPts val="3000"/>
                </a:lnSpc>
              </a:pPr>
            </a:p>
          </p:txBody>
        </p:sp>
      </p:grpSp>
      <p:grpSp>
        <p:nvGrpSpPr>
          <p:cNvPr name="Group 7" id="7"/>
          <p:cNvGrpSpPr/>
          <p:nvPr/>
        </p:nvGrpSpPr>
        <p:grpSpPr>
          <a:xfrm rot="0">
            <a:off x="261126" y="925818"/>
            <a:ext cx="8435364" cy="843536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9" id="9"/>
          <p:cNvGrpSpPr/>
          <p:nvPr/>
        </p:nvGrpSpPr>
        <p:grpSpPr>
          <a:xfrm rot="0">
            <a:off x="8300833" y="2387756"/>
            <a:ext cx="9283823" cy="6634935"/>
            <a:chOff x="0" y="0"/>
            <a:chExt cx="2445122" cy="1747473"/>
          </a:xfrm>
        </p:grpSpPr>
        <p:sp>
          <p:nvSpPr>
            <p:cNvPr name="Freeform 10" id="10"/>
            <p:cNvSpPr/>
            <p:nvPr/>
          </p:nvSpPr>
          <p:spPr>
            <a:xfrm flipH="false" flipV="false" rot="0">
              <a:off x="0" y="0"/>
              <a:ext cx="2445122" cy="1747473"/>
            </a:xfrm>
            <a:custGeom>
              <a:avLst/>
              <a:gdLst/>
              <a:ahLst/>
              <a:cxnLst/>
              <a:rect r="r" b="b" t="t" l="l"/>
              <a:pathLst>
                <a:path h="1747473" w="2445122">
                  <a:moveTo>
                    <a:pt x="42530" y="0"/>
                  </a:moveTo>
                  <a:lnTo>
                    <a:pt x="2402593" y="0"/>
                  </a:lnTo>
                  <a:cubicBezTo>
                    <a:pt x="2426081" y="0"/>
                    <a:pt x="2445122" y="19041"/>
                    <a:pt x="2445122" y="42530"/>
                  </a:cubicBezTo>
                  <a:lnTo>
                    <a:pt x="2445122" y="1704943"/>
                  </a:lnTo>
                  <a:cubicBezTo>
                    <a:pt x="2445122" y="1716223"/>
                    <a:pt x="2440642" y="1727040"/>
                    <a:pt x="2432666" y="1735016"/>
                  </a:cubicBezTo>
                  <a:cubicBezTo>
                    <a:pt x="2424690" y="1742992"/>
                    <a:pt x="2413872" y="1747473"/>
                    <a:pt x="2402593" y="1747473"/>
                  </a:cubicBezTo>
                  <a:lnTo>
                    <a:pt x="42530" y="1747473"/>
                  </a:lnTo>
                  <a:cubicBezTo>
                    <a:pt x="31250" y="1747473"/>
                    <a:pt x="20433" y="1742992"/>
                    <a:pt x="12457" y="1735016"/>
                  </a:cubicBezTo>
                  <a:cubicBezTo>
                    <a:pt x="4481" y="1727040"/>
                    <a:pt x="0" y="1716223"/>
                    <a:pt x="0" y="1704943"/>
                  </a:cubicBezTo>
                  <a:lnTo>
                    <a:pt x="0" y="42530"/>
                  </a:lnTo>
                  <a:cubicBezTo>
                    <a:pt x="0" y="31250"/>
                    <a:pt x="4481" y="20433"/>
                    <a:pt x="12457" y="12457"/>
                  </a:cubicBezTo>
                  <a:cubicBezTo>
                    <a:pt x="20433" y="4481"/>
                    <a:pt x="31250" y="0"/>
                    <a:pt x="42530" y="0"/>
                  </a:cubicBezTo>
                  <a:close/>
                </a:path>
              </a:pathLst>
            </a:custGeom>
            <a:solidFill>
              <a:srgbClr val="E9E9E9">
                <a:alpha val="88627"/>
              </a:srgbClr>
            </a:solidFill>
          </p:spPr>
        </p:sp>
        <p:sp>
          <p:nvSpPr>
            <p:cNvPr name="TextBox 11" id="11"/>
            <p:cNvSpPr txBox="true"/>
            <p:nvPr/>
          </p:nvSpPr>
          <p:spPr>
            <a:xfrm>
              <a:off x="0" y="-76200"/>
              <a:ext cx="2445122" cy="1823673"/>
            </a:xfrm>
            <a:prstGeom prst="rect">
              <a:avLst/>
            </a:prstGeom>
          </p:spPr>
          <p:txBody>
            <a:bodyPr anchor="ctr" rtlCol="false" tIns="50800" lIns="50800" bIns="50800" rIns="50800"/>
            <a:lstStyle/>
            <a:p>
              <a:pPr algn="ctr">
                <a:lnSpc>
                  <a:spcPts val="3000"/>
                </a:lnSpc>
              </a:pPr>
            </a:p>
          </p:txBody>
        </p:sp>
      </p:grpSp>
      <p:sp>
        <p:nvSpPr>
          <p:cNvPr name="TextBox 12" id="12"/>
          <p:cNvSpPr txBox="true"/>
          <p:nvPr/>
        </p:nvSpPr>
        <p:spPr>
          <a:xfrm rot="0">
            <a:off x="9144000" y="2925667"/>
            <a:ext cx="4964551" cy="613410"/>
          </a:xfrm>
          <a:prstGeom prst="rect">
            <a:avLst/>
          </a:prstGeom>
        </p:spPr>
        <p:txBody>
          <a:bodyPr anchor="t" rtlCol="false" tIns="0" lIns="0" bIns="0" rIns="0">
            <a:spAutoFit/>
          </a:bodyPr>
          <a:lstStyle/>
          <a:p>
            <a:pPr algn="l">
              <a:lnSpc>
                <a:spcPts val="5040"/>
              </a:lnSpc>
              <a:spcBef>
                <a:spcPct val="0"/>
              </a:spcBef>
            </a:pPr>
            <a:r>
              <a:rPr lang="en-US" sz="3600">
                <a:solidFill>
                  <a:srgbClr val="171717"/>
                </a:solidFill>
                <a:latin typeface="Montserrat Bold"/>
                <a:ea typeface="Montserrat Bold"/>
                <a:cs typeface="Montserrat Bold"/>
                <a:sym typeface="Montserrat Bold"/>
              </a:rPr>
              <a:t>LOGO TANGAN</a:t>
            </a:r>
          </a:p>
        </p:txBody>
      </p:sp>
      <p:sp>
        <p:nvSpPr>
          <p:cNvPr name="TextBox 13" id="13"/>
          <p:cNvSpPr txBox="true"/>
          <p:nvPr/>
        </p:nvSpPr>
        <p:spPr>
          <a:xfrm rot="0">
            <a:off x="9144000" y="3788866"/>
            <a:ext cx="7917231" cy="4572000"/>
          </a:xfrm>
          <a:prstGeom prst="rect">
            <a:avLst/>
          </a:prstGeom>
        </p:spPr>
        <p:txBody>
          <a:bodyPr anchor="t" rtlCol="false" tIns="0" lIns="0" bIns="0" rIns="0">
            <a:spAutoFit/>
          </a:bodyPr>
          <a:lstStyle/>
          <a:p>
            <a:pPr algn="just">
              <a:lnSpc>
                <a:spcPts val="3000"/>
              </a:lnSpc>
            </a:pPr>
            <a:r>
              <a:rPr lang="en-US" sz="2000">
                <a:solidFill>
                  <a:srgbClr val="171717"/>
                </a:solidFill>
                <a:latin typeface="Roboto"/>
                <a:ea typeface="Roboto"/>
                <a:cs typeface="Roboto"/>
                <a:sym typeface="Roboto"/>
              </a:rPr>
              <a:t>Logo "Catatan Keuangan (Tangan)" menggambarkan dua tangan yang memegang simbol mata uang dengan penuh perhatian dan kehati-hatian. Filosofi dari logo ini mencerminkan pentingnya pengelolaan keuangan yang bijaksana dan bertanggung jawab. Tangan yang menyatukan simbol uang menggambarkan perlindungan, kontrol, dan pengaturan yang ketat terhadap aspek keuangan. Garis-garis vertikal di latar belakang melambangkan stabilitas dan keteraturan, mengindikasikan bahwa dengan perencanaan dan pencatatan yang baik, kondisi keuangan dapat dijaga dengan stabil. Secara keseluruhan, logo ini menekankan pada esensi dari mencatat, mengelola, dan menjaga keuangan dengan hati-hati agar mencapai kesejahteraan finansial.</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51000"/>
              </a:blip>
              <a:stretch>
                <a:fillRect l="0" t="-10818" r="0" b="-10818"/>
              </a:stretch>
            </a:blipFill>
          </p:spPr>
        </p:sp>
      </p:grpSp>
      <p:grpSp>
        <p:nvGrpSpPr>
          <p:cNvPr name="Group 4" id="4"/>
          <p:cNvGrpSpPr/>
          <p:nvPr/>
        </p:nvGrpSpPr>
        <p:grpSpPr>
          <a:xfrm rot="0">
            <a:off x="-15198" y="0"/>
            <a:ext cx="8534574" cy="10287000"/>
            <a:chOff x="0" y="0"/>
            <a:chExt cx="2247789" cy="2709333"/>
          </a:xfrm>
        </p:grpSpPr>
        <p:sp>
          <p:nvSpPr>
            <p:cNvPr name="Freeform 5" id="5"/>
            <p:cNvSpPr/>
            <p:nvPr/>
          </p:nvSpPr>
          <p:spPr>
            <a:xfrm flipH="false" flipV="false" rot="0">
              <a:off x="0" y="0"/>
              <a:ext cx="2247789" cy="2709333"/>
            </a:xfrm>
            <a:custGeom>
              <a:avLst/>
              <a:gdLst/>
              <a:ahLst/>
              <a:cxnLst/>
              <a:rect r="r" b="b" t="t" l="l"/>
              <a:pathLst>
                <a:path h="2709333" w="2247789">
                  <a:moveTo>
                    <a:pt x="0" y="0"/>
                  </a:moveTo>
                  <a:lnTo>
                    <a:pt x="2247789" y="0"/>
                  </a:lnTo>
                  <a:lnTo>
                    <a:pt x="2247789" y="2709333"/>
                  </a:lnTo>
                  <a:lnTo>
                    <a:pt x="0" y="2709333"/>
                  </a:lnTo>
                  <a:close/>
                </a:path>
              </a:pathLst>
            </a:custGeom>
            <a:solidFill>
              <a:srgbClr val="000000">
                <a:alpha val="73725"/>
              </a:srgbClr>
            </a:solidFill>
          </p:spPr>
        </p:sp>
        <p:sp>
          <p:nvSpPr>
            <p:cNvPr name="TextBox 6" id="6"/>
            <p:cNvSpPr txBox="true"/>
            <p:nvPr/>
          </p:nvSpPr>
          <p:spPr>
            <a:xfrm>
              <a:off x="0" y="-76200"/>
              <a:ext cx="2247789" cy="2785533"/>
            </a:xfrm>
            <a:prstGeom prst="rect">
              <a:avLst/>
            </a:prstGeom>
          </p:spPr>
          <p:txBody>
            <a:bodyPr anchor="ctr" rtlCol="false" tIns="50800" lIns="50800" bIns="50800" rIns="50800"/>
            <a:lstStyle/>
            <a:p>
              <a:pPr algn="ctr">
                <a:lnSpc>
                  <a:spcPts val="3000"/>
                </a:lnSpc>
              </a:pPr>
            </a:p>
          </p:txBody>
        </p:sp>
      </p:grpSp>
      <p:grpSp>
        <p:nvGrpSpPr>
          <p:cNvPr name="Group 7" id="7"/>
          <p:cNvGrpSpPr/>
          <p:nvPr/>
        </p:nvGrpSpPr>
        <p:grpSpPr>
          <a:xfrm rot="0">
            <a:off x="1028700" y="3062357"/>
            <a:ext cx="6298833" cy="4162287"/>
            <a:chOff x="0" y="0"/>
            <a:chExt cx="1658952" cy="1096240"/>
          </a:xfrm>
        </p:grpSpPr>
        <p:sp>
          <p:nvSpPr>
            <p:cNvPr name="Freeform 8" id="8"/>
            <p:cNvSpPr/>
            <p:nvPr/>
          </p:nvSpPr>
          <p:spPr>
            <a:xfrm flipH="false" flipV="false" rot="0">
              <a:off x="0" y="0"/>
              <a:ext cx="1658952" cy="1096240"/>
            </a:xfrm>
            <a:custGeom>
              <a:avLst/>
              <a:gdLst/>
              <a:ahLst/>
              <a:cxnLst/>
              <a:rect r="r" b="b" t="t" l="l"/>
              <a:pathLst>
                <a:path h="1096240" w="1658952">
                  <a:moveTo>
                    <a:pt x="62684" y="0"/>
                  </a:moveTo>
                  <a:lnTo>
                    <a:pt x="1596268" y="0"/>
                  </a:lnTo>
                  <a:cubicBezTo>
                    <a:pt x="1612893" y="0"/>
                    <a:pt x="1628837" y="6604"/>
                    <a:pt x="1640592" y="18360"/>
                  </a:cubicBezTo>
                  <a:cubicBezTo>
                    <a:pt x="1652348" y="30115"/>
                    <a:pt x="1658952" y="46059"/>
                    <a:pt x="1658952" y="62684"/>
                  </a:cubicBezTo>
                  <a:lnTo>
                    <a:pt x="1658952" y="1033556"/>
                  </a:lnTo>
                  <a:cubicBezTo>
                    <a:pt x="1658952" y="1068175"/>
                    <a:pt x="1630887" y="1096240"/>
                    <a:pt x="1596268" y="1096240"/>
                  </a:cubicBezTo>
                  <a:lnTo>
                    <a:pt x="62684" y="1096240"/>
                  </a:lnTo>
                  <a:cubicBezTo>
                    <a:pt x="46059" y="1096240"/>
                    <a:pt x="30115" y="1089636"/>
                    <a:pt x="18360" y="1077880"/>
                  </a:cubicBezTo>
                  <a:cubicBezTo>
                    <a:pt x="6604" y="1066125"/>
                    <a:pt x="0" y="1050181"/>
                    <a:pt x="0" y="1033556"/>
                  </a:cubicBezTo>
                  <a:lnTo>
                    <a:pt x="0" y="62684"/>
                  </a:lnTo>
                  <a:cubicBezTo>
                    <a:pt x="0" y="28065"/>
                    <a:pt x="28065" y="0"/>
                    <a:pt x="62684" y="0"/>
                  </a:cubicBezTo>
                  <a:close/>
                </a:path>
              </a:pathLst>
            </a:custGeom>
            <a:solidFill>
              <a:srgbClr val="CCCCCC">
                <a:alpha val="88627"/>
              </a:srgbClr>
            </a:solidFill>
          </p:spPr>
        </p:sp>
        <p:sp>
          <p:nvSpPr>
            <p:cNvPr name="TextBox 9" id="9"/>
            <p:cNvSpPr txBox="true"/>
            <p:nvPr/>
          </p:nvSpPr>
          <p:spPr>
            <a:xfrm>
              <a:off x="0" y="-76200"/>
              <a:ext cx="1658952" cy="1172440"/>
            </a:xfrm>
            <a:prstGeom prst="rect">
              <a:avLst/>
            </a:prstGeom>
          </p:spPr>
          <p:txBody>
            <a:bodyPr anchor="ctr" rtlCol="false" tIns="50800" lIns="50800" bIns="50800" rIns="50800"/>
            <a:lstStyle/>
            <a:p>
              <a:pPr algn="ctr">
                <a:lnSpc>
                  <a:spcPts val="3000"/>
                </a:lnSpc>
              </a:pPr>
            </a:p>
          </p:txBody>
        </p:sp>
      </p:grpSp>
      <p:grpSp>
        <p:nvGrpSpPr>
          <p:cNvPr name="Group 10" id="10"/>
          <p:cNvGrpSpPr/>
          <p:nvPr/>
        </p:nvGrpSpPr>
        <p:grpSpPr>
          <a:xfrm rot="0">
            <a:off x="8519376" y="0"/>
            <a:ext cx="9768624" cy="10287000"/>
            <a:chOff x="0" y="0"/>
            <a:chExt cx="2572806" cy="2709333"/>
          </a:xfrm>
        </p:grpSpPr>
        <p:sp>
          <p:nvSpPr>
            <p:cNvPr name="Freeform 11" id="11"/>
            <p:cNvSpPr/>
            <p:nvPr/>
          </p:nvSpPr>
          <p:spPr>
            <a:xfrm flipH="false" flipV="false" rot="0">
              <a:off x="0" y="0"/>
              <a:ext cx="2572806" cy="2709333"/>
            </a:xfrm>
            <a:custGeom>
              <a:avLst/>
              <a:gdLst/>
              <a:ahLst/>
              <a:cxnLst/>
              <a:rect r="r" b="b" t="t" l="l"/>
              <a:pathLst>
                <a:path h="2709333" w="2572806">
                  <a:moveTo>
                    <a:pt x="0" y="0"/>
                  </a:moveTo>
                  <a:lnTo>
                    <a:pt x="2572806" y="0"/>
                  </a:lnTo>
                  <a:lnTo>
                    <a:pt x="2572806" y="2709333"/>
                  </a:lnTo>
                  <a:lnTo>
                    <a:pt x="0" y="2709333"/>
                  </a:lnTo>
                  <a:close/>
                </a:path>
              </a:pathLst>
            </a:custGeom>
            <a:solidFill>
              <a:srgbClr val="FFFFFF">
                <a:alpha val="49804"/>
              </a:srgbClr>
            </a:solidFill>
          </p:spPr>
        </p:sp>
        <p:sp>
          <p:nvSpPr>
            <p:cNvPr name="TextBox 12" id="12"/>
            <p:cNvSpPr txBox="true"/>
            <p:nvPr/>
          </p:nvSpPr>
          <p:spPr>
            <a:xfrm>
              <a:off x="0" y="-76200"/>
              <a:ext cx="2572806" cy="2785533"/>
            </a:xfrm>
            <a:prstGeom prst="rect">
              <a:avLst/>
            </a:prstGeom>
          </p:spPr>
          <p:txBody>
            <a:bodyPr anchor="ctr" rtlCol="false" tIns="50800" lIns="50800" bIns="50800" rIns="50800"/>
            <a:lstStyle/>
            <a:p>
              <a:pPr algn="ctr">
                <a:lnSpc>
                  <a:spcPts val="3000"/>
                </a:lnSpc>
              </a:pPr>
            </a:p>
          </p:txBody>
        </p:sp>
      </p:grpSp>
      <p:grpSp>
        <p:nvGrpSpPr>
          <p:cNvPr name="Group 13" id="13"/>
          <p:cNvGrpSpPr/>
          <p:nvPr/>
        </p:nvGrpSpPr>
        <p:grpSpPr>
          <a:xfrm rot="0">
            <a:off x="10469852" y="3062357"/>
            <a:ext cx="6298833" cy="4162287"/>
            <a:chOff x="0" y="0"/>
            <a:chExt cx="1658952" cy="1096240"/>
          </a:xfrm>
        </p:grpSpPr>
        <p:sp>
          <p:nvSpPr>
            <p:cNvPr name="Freeform 14" id="14"/>
            <p:cNvSpPr/>
            <p:nvPr/>
          </p:nvSpPr>
          <p:spPr>
            <a:xfrm flipH="false" flipV="false" rot="0">
              <a:off x="0" y="0"/>
              <a:ext cx="1658952" cy="1096240"/>
            </a:xfrm>
            <a:custGeom>
              <a:avLst/>
              <a:gdLst/>
              <a:ahLst/>
              <a:cxnLst/>
              <a:rect r="r" b="b" t="t" l="l"/>
              <a:pathLst>
                <a:path h="1096240" w="1658952">
                  <a:moveTo>
                    <a:pt x="62684" y="0"/>
                  </a:moveTo>
                  <a:lnTo>
                    <a:pt x="1596268" y="0"/>
                  </a:lnTo>
                  <a:cubicBezTo>
                    <a:pt x="1612893" y="0"/>
                    <a:pt x="1628837" y="6604"/>
                    <a:pt x="1640592" y="18360"/>
                  </a:cubicBezTo>
                  <a:cubicBezTo>
                    <a:pt x="1652348" y="30115"/>
                    <a:pt x="1658952" y="46059"/>
                    <a:pt x="1658952" y="62684"/>
                  </a:cubicBezTo>
                  <a:lnTo>
                    <a:pt x="1658952" y="1033556"/>
                  </a:lnTo>
                  <a:cubicBezTo>
                    <a:pt x="1658952" y="1068175"/>
                    <a:pt x="1630887" y="1096240"/>
                    <a:pt x="1596268" y="1096240"/>
                  </a:cubicBezTo>
                  <a:lnTo>
                    <a:pt x="62684" y="1096240"/>
                  </a:lnTo>
                  <a:cubicBezTo>
                    <a:pt x="46059" y="1096240"/>
                    <a:pt x="30115" y="1089636"/>
                    <a:pt x="18360" y="1077880"/>
                  </a:cubicBezTo>
                  <a:cubicBezTo>
                    <a:pt x="6604" y="1066125"/>
                    <a:pt x="0" y="1050181"/>
                    <a:pt x="0" y="1033556"/>
                  </a:cubicBezTo>
                  <a:lnTo>
                    <a:pt x="0" y="62684"/>
                  </a:lnTo>
                  <a:cubicBezTo>
                    <a:pt x="0" y="28065"/>
                    <a:pt x="28065" y="0"/>
                    <a:pt x="62684" y="0"/>
                  </a:cubicBezTo>
                  <a:close/>
                </a:path>
              </a:pathLst>
            </a:custGeom>
            <a:solidFill>
              <a:srgbClr val="E9E9E9">
                <a:alpha val="88627"/>
              </a:srgbClr>
            </a:solidFill>
          </p:spPr>
        </p:sp>
        <p:sp>
          <p:nvSpPr>
            <p:cNvPr name="TextBox 15" id="15"/>
            <p:cNvSpPr txBox="true"/>
            <p:nvPr/>
          </p:nvSpPr>
          <p:spPr>
            <a:xfrm>
              <a:off x="0" y="-76200"/>
              <a:ext cx="1658952" cy="1172440"/>
            </a:xfrm>
            <a:prstGeom prst="rect">
              <a:avLst/>
            </a:prstGeom>
          </p:spPr>
          <p:txBody>
            <a:bodyPr anchor="ctr" rtlCol="false" tIns="50800" lIns="50800" bIns="50800" rIns="50800"/>
            <a:lstStyle/>
            <a:p>
              <a:pPr algn="ctr">
                <a:lnSpc>
                  <a:spcPts val="3000"/>
                </a:lnSpc>
              </a:pPr>
            </a:p>
          </p:txBody>
        </p:sp>
      </p:grpSp>
      <p:sp>
        <p:nvSpPr>
          <p:cNvPr name="TextBox 16" id="16"/>
          <p:cNvSpPr txBox="true"/>
          <p:nvPr/>
        </p:nvSpPr>
        <p:spPr>
          <a:xfrm rot="0">
            <a:off x="1469153" y="3242192"/>
            <a:ext cx="4584643" cy="613410"/>
          </a:xfrm>
          <a:prstGeom prst="rect">
            <a:avLst/>
          </a:prstGeom>
        </p:spPr>
        <p:txBody>
          <a:bodyPr anchor="t" rtlCol="false" tIns="0" lIns="0" bIns="0" rIns="0">
            <a:spAutoFit/>
          </a:bodyPr>
          <a:lstStyle/>
          <a:p>
            <a:pPr algn="l">
              <a:lnSpc>
                <a:spcPts val="5040"/>
              </a:lnSpc>
              <a:spcBef>
                <a:spcPct val="0"/>
              </a:spcBef>
            </a:pPr>
            <a:r>
              <a:rPr lang="en-US" sz="3600">
                <a:solidFill>
                  <a:srgbClr val="FFFFFF"/>
                </a:solidFill>
                <a:latin typeface="Montserrat Bold"/>
                <a:ea typeface="Montserrat Bold"/>
                <a:cs typeface="Montserrat Bold"/>
                <a:sym typeface="Montserrat Bold"/>
              </a:rPr>
              <a:t>TEKNOLOGI:</a:t>
            </a:r>
          </a:p>
        </p:txBody>
      </p:sp>
      <p:sp>
        <p:nvSpPr>
          <p:cNvPr name="TextBox 17" id="17"/>
          <p:cNvSpPr txBox="true"/>
          <p:nvPr/>
        </p:nvSpPr>
        <p:spPr>
          <a:xfrm rot="0">
            <a:off x="1469153" y="4216175"/>
            <a:ext cx="5367766" cy="1905000"/>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FFFFFF"/>
                </a:solidFill>
                <a:latin typeface="Roboto"/>
                <a:ea typeface="Roboto"/>
                <a:cs typeface="Roboto"/>
                <a:sym typeface="Roboto"/>
              </a:rPr>
              <a:t>Framework Flutter (pie cart, excel, calendar)</a:t>
            </a:r>
          </a:p>
          <a:p>
            <a:pPr algn="l" marL="431801" indent="-215900" lvl="1">
              <a:lnSpc>
                <a:spcPts val="3000"/>
              </a:lnSpc>
              <a:buFont typeface="Arial"/>
              <a:buChar char="•"/>
            </a:pPr>
            <a:r>
              <a:rPr lang="en-US" sz="2000">
                <a:solidFill>
                  <a:srgbClr val="FFFFFF"/>
                </a:solidFill>
                <a:latin typeface="Roboto"/>
                <a:ea typeface="Roboto"/>
                <a:cs typeface="Roboto"/>
                <a:sym typeface="Roboto"/>
              </a:rPr>
              <a:t>Dart</a:t>
            </a:r>
          </a:p>
          <a:p>
            <a:pPr algn="l" marL="431801" indent="-215900" lvl="1">
              <a:lnSpc>
                <a:spcPts val="3000"/>
              </a:lnSpc>
              <a:buFont typeface="Arial"/>
              <a:buChar char="•"/>
            </a:pPr>
            <a:r>
              <a:rPr lang="en-US" sz="2000">
                <a:solidFill>
                  <a:srgbClr val="FFFFFF"/>
                </a:solidFill>
                <a:latin typeface="Roboto"/>
                <a:ea typeface="Roboto"/>
                <a:cs typeface="Roboto"/>
                <a:sym typeface="Roboto"/>
              </a:rPr>
              <a:t>SQLite</a:t>
            </a:r>
          </a:p>
          <a:p>
            <a:pPr algn="l" marL="431801" indent="-215900" lvl="1">
              <a:lnSpc>
                <a:spcPts val="3000"/>
              </a:lnSpc>
              <a:buFont typeface="Arial"/>
              <a:buChar char="•"/>
            </a:pPr>
            <a:r>
              <a:rPr lang="en-US" sz="2000">
                <a:solidFill>
                  <a:srgbClr val="FFFFFF"/>
                </a:solidFill>
                <a:latin typeface="Roboto"/>
                <a:ea typeface="Roboto"/>
                <a:cs typeface="Roboto"/>
                <a:sym typeface="Roboto"/>
              </a:rPr>
              <a:t>API exchangerate.io (Konversi Mata Uang)</a:t>
            </a:r>
          </a:p>
          <a:p>
            <a:pPr algn="l">
              <a:lnSpc>
                <a:spcPts val="3000"/>
              </a:lnSpc>
            </a:pPr>
          </a:p>
        </p:txBody>
      </p:sp>
      <p:sp>
        <p:nvSpPr>
          <p:cNvPr name="TextBox 18" id="18"/>
          <p:cNvSpPr txBox="true"/>
          <p:nvPr/>
        </p:nvSpPr>
        <p:spPr>
          <a:xfrm rot="0">
            <a:off x="10736829" y="3242192"/>
            <a:ext cx="4964551" cy="613410"/>
          </a:xfrm>
          <a:prstGeom prst="rect">
            <a:avLst/>
          </a:prstGeom>
        </p:spPr>
        <p:txBody>
          <a:bodyPr anchor="t" rtlCol="false" tIns="0" lIns="0" bIns="0" rIns="0">
            <a:spAutoFit/>
          </a:bodyPr>
          <a:lstStyle/>
          <a:p>
            <a:pPr algn="l">
              <a:lnSpc>
                <a:spcPts val="5040"/>
              </a:lnSpc>
              <a:spcBef>
                <a:spcPct val="0"/>
              </a:spcBef>
            </a:pPr>
            <a:r>
              <a:rPr lang="en-US" sz="3600">
                <a:solidFill>
                  <a:srgbClr val="171717"/>
                </a:solidFill>
                <a:latin typeface="Montserrat Bold"/>
                <a:ea typeface="Montserrat Bold"/>
                <a:cs typeface="Montserrat Bold"/>
                <a:sym typeface="Montserrat Bold"/>
              </a:rPr>
              <a:t>SPESIFIKASI HP:</a:t>
            </a:r>
          </a:p>
        </p:txBody>
      </p:sp>
      <p:sp>
        <p:nvSpPr>
          <p:cNvPr name="TextBox 19" id="19"/>
          <p:cNvSpPr txBox="true"/>
          <p:nvPr/>
        </p:nvSpPr>
        <p:spPr>
          <a:xfrm rot="0">
            <a:off x="10736829" y="4216175"/>
            <a:ext cx="5638247" cy="1143000"/>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171717"/>
                </a:solidFill>
                <a:latin typeface="Roboto"/>
                <a:ea typeface="Roboto"/>
                <a:cs typeface="Roboto"/>
                <a:sym typeface="Roboto"/>
              </a:rPr>
              <a:t>Android v8.0 keatas</a:t>
            </a:r>
          </a:p>
          <a:p>
            <a:pPr algn="l" marL="431801" indent="-215900" lvl="1">
              <a:lnSpc>
                <a:spcPts val="3000"/>
              </a:lnSpc>
              <a:buFont typeface="Arial"/>
              <a:buChar char="•"/>
            </a:pPr>
            <a:r>
              <a:rPr lang="en-US" sz="2000">
                <a:solidFill>
                  <a:srgbClr val="171717"/>
                </a:solidFill>
                <a:latin typeface="Roboto"/>
                <a:ea typeface="Roboto"/>
                <a:cs typeface="Roboto"/>
                <a:sym typeface="Roboto"/>
              </a:rPr>
              <a:t>Ram 512MB</a:t>
            </a:r>
          </a:p>
          <a:p>
            <a:pPr algn="l">
              <a:lnSpc>
                <a:spcPts val="3000"/>
              </a:lnSpc>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51000"/>
              </a:blip>
              <a:stretch>
                <a:fillRect l="0" t="-10818" r="0" b="-10818"/>
              </a:stretch>
            </a:blipFill>
          </p:spPr>
        </p:sp>
      </p:grpSp>
      <p:grpSp>
        <p:nvGrpSpPr>
          <p:cNvPr name="Group 4" id="4"/>
          <p:cNvGrpSpPr/>
          <p:nvPr/>
        </p:nvGrpSpPr>
        <p:grpSpPr>
          <a:xfrm rot="0">
            <a:off x="-213097" y="6256894"/>
            <a:ext cx="18714193" cy="4030106"/>
            <a:chOff x="0" y="0"/>
            <a:chExt cx="4928841" cy="1061427"/>
          </a:xfrm>
        </p:grpSpPr>
        <p:sp>
          <p:nvSpPr>
            <p:cNvPr name="Freeform 5" id="5"/>
            <p:cNvSpPr/>
            <p:nvPr/>
          </p:nvSpPr>
          <p:spPr>
            <a:xfrm flipH="false" flipV="false" rot="0">
              <a:off x="0" y="0"/>
              <a:ext cx="4928841" cy="1061427"/>
            </a:xfrm>
            <a:custGeom>
              <a:avLst/>
              <a:gdLst/>
              <a:ahLst/>
              <a:cxnLst/>
              <a:rect r="r" b="b" t="t" l="l"/>
              <a:pathLst>
                <a:path h="1061427" w="4928841">
                  <a:moveTo>
                    <a:pt x="0" y="0"/>
                  </a:moveTo>
                  <a:lnTo>
                    <a:pt x="4928841" y="0"/>
                  </a:lnTo>
                  <a:lnTo>
                    <a:pt x="4928841" y="1061427"/>
                  </a:lnTo>
                  <a:lnTo>
                    <a:pt x="0" y="1061427"/>
                  </a:lnTo>
                  <a:close/>
                </a:path>
              </a:pathLst>
            </a:custGeom>
            <a:solidFill>
              <a:srgbClr val="000000">
                <a:alpha val="81961"/>
              </a:srgbClr>
            </a:solidFill>
          </p:spPr>
        </p:sp>
        <p:sp>
          <p:nvSpPr>
            <p:cNvPr name="TextBox 6" id="6"/>
            <p:cNvSpPr txBox="true"/>
            <p:nvPr/>
          </p:nvSpPr>
          <p:spPr>
            <a:xfrm>
              <a:off x="0" y="-76200"/>
              <a:ext cx="4928841" cy="1137627"/>
            </a:xfrm>
            <a:prstGeom prst="rect">
              <a:avLst/>
            </a:prstGeom>
          </p:spPr>
          <p:txBody>
            <a:bodyPr anchor="ctr" rtlCol="false" tIns="50800" lIns="50800" bIns="50800" rIns="50800"/>
            <a:lstStyle/>
            <a:p>
              <a:pPr algn="ctr">
                <a:lnSpc>
                  <a:spcPts val="3000"/>
                </a:lnSpc>
              </a:pPr>
            </a:p>
          </p:txBody>
        </p:sp>
      </p:grpSp>
      <p:grpSp>
        <p:nvGrpSpPr>
          <p:cNvPr name="Group 7" id="7"/>
          <p:cNvGrpSpPr/>
          <p:nvPr/>
        </p:nvGrpSpPr>
        <p:grpSpPr>
          <a:xfrm rot="0">
            <a:off x="1028700" y="3861564"/>
            <a:ext cx="9923050" cy="4162287"/>
            <a:chOff x="0" y="0"/>
            <a:chExt cx="2613478" cy="1096240"/>
          </a:xfrm>
        </p:grpSpPr>
        <p:sp>
          <p:nvSpPr>
            <p:cNvPr name="Freeform 8" id="8"/>
            <p:cNvSpPr/>
            <p:nvPr/>
          </p:nvSpPr>
          <p:spPr>
            <a:xfrm flipH="false" flipV="false" rot="0">
              <a:off x="0" y="0"/>
              <a:ext cx="2613478" cy="1096240"/>
            </a:xfrm>
            <a:custGeom>
              <a:avLst/>
              <a:gdLst/>
              <a:ahLst/>
              <a:cxnLst/>
              <a:rect r="r" b="b" t="t" l="l"/>
              <a:pathLst>
                <a:path h="1096240" w="2613478">
                  <a:moveTo>
                    <a:pt x="39790" y="0"/>
                  </a:moveTo>
                  <a:lnTo>
                    <a:pt x="2573688" y="0"/>
                  </a:lnTo>
                  <a:cubicBezTo>
                    <a:pt x="2584241" y="0"/>
                    <a:pt x="2594362" y="4192"/>
                    <a:pt x="2601824" y="11654"/>
                  </a:cubicBezTo>
                  <a:cubicBezTo>
                    <a:pt x="2609286" y="19116"/>
                    <a:pt x="2613478" y="29237"/>
                    <a:pt x="2613478" y="39790"/>
                  </a:cubicBezTo>
                  <a:lnTo>
                    <a:pt x="2613478" y="1056450"/>
                  </a:lnTo>
                  <a:cubicBezTo>
                    <a:pt x="2613478" y="1078425"/>
                    <a:pt x="2595663" y="1096240"/>
                    <a:pt x="2573688" y="1096240"/>
                  </a:cubicBezTo>
                  <a:lnTo>
                    <a:pt x="39790" y="1096240"/>
                  </a:lnTo>
                  <a:cubicBezTo>
                    <a:pt x="29237" y="1096240"/>
                    <a:pt x="19116" y="1092048"/>
                    <a:pt x="11654" y="1084586"/>
                  </a:cubicBezTo>
                  <a:cubicBezTo>
                    <a:pt x="4192" y="1077124"/>
                    <a:pt x="0" y="1067003"/>
                    <a:pt x="0" y="1056450"/>
                  </a:cubicBezTo>
                  <a:lnTo>
                    <a:pt x="0" y="39790"/>
                  </a:lnTo>
                  <a:cubicBezTo>
                    <a:pt x="0" y="29237"/>
                    <a:pt x="4192" y="19116"/>
                    <a:pt x="11654" y="11654"/>
                  </a:cubicBezTo>
                  <a:cubicBezTo>
                    <a:pt x="19116" y="4192"/>
                    <a:pt x="29237" y="0"/>
                    <a:pt x="39790" y="0"/>
                  </a:cubicBezTo>
                  <a:close/>
                </a:path>
              </a:pathLst>
            </a:custGeom>
            <a:solidFill>
              <a:srgbClr val="E9E9E9">
                <a:alpha val="88627"/>
              </a:srgbClr>
            </a:solidFill>
          </p:spPr>
        </p:sp>
        <p:sp>
          <p:nvSpPr>
            <p:cNvPr name="TextBox 9" id="9"/>
            <p:cNvSpPr txBox="true"/>
            <p:nvPr/>
          </p:nvSpPr>
          <p:spPr>
            <a:xfrm>
              <a:off x="0" y="-76200"/>
              <a:ext cx="2613478" cy="1172440"/>
            </a:xfrm>
            <a:prstGeom prst="rect">
              <a:avLst/>
            </a:prstGeom>
          </p:spPr>
          <p:txBody>
            <a:bodyPr anchor="ctr" rtlCol="false" tIns="50800" lIns="50800" bIns="50800" rIns="50800"/>
            <a:lstStyle/>
            <a:p>
              <a:pPr algn="ctr">
                <a:lnSpc>
                  <a:spcPts val="3000"/>
                </a:lnSpc>
              </a:pPr>
            </a:p>
          </p:txBody>
        </p:sp>
      </p:grpSp>
      <p:sp>
        <p:nvSpPr>
          <p:cNvPr name="TextBox 10" id="10"/>
          <p:cNvSpPr txBox="true"/>
          <p:nvPr/>
        </p:nvSpPr>
        <p:spPr>
          <a:xfrm rot="0">
            <a:off x="1596399" y="4444024"/>
            <a:ext cx="8787651" cy="613410"/>
          </a:xfrm>
          <a:prstGeom prst="rect">
            <a:avLst/>
          </a:prstGeom>
        </p:spPr>
        <p:txBody>
          <a:bodyPr anchor="t" rtlCol="false" tIns="0" lIns="0" bIns="0" rIns="0">
            <a:spAutoFit/>
          </a:bodyPr>
          <a:lstStyle/>
          <a:p>
            <a:pPr algn="l">
              <a:lnSpc>
                <a:spcPts val="5040"/>
              </a:lnSpc>
              <a:spcBef>
                <a:spcPct val="0"/>
              </a:spcBef>
            </a:pPr>
            <a:r>
              <a:rPr lang="en-US" sz="3600">
                <a:solidFill>
                  <a:srgbClr val="000000"/>
                </a:solidFill>
                <a:latin typeface="Montserrat Bold"/>
                <a:ea typeface="Montserrat Bold"/>
                <a:cs typeface="Montserrat Bold"/>
                <a:sym typeface="Montserrat Bold"/>
              </a:rPr>
              <a:t>FITUR - FITUR APLIKASI TANGAN</a:t>
            </a:r>
          </a:p>
        </p:txBody>
      </p:sp>
      <p:sp>
        <p:nvSpPr>
          <p:cNvPr name="TextBox 11" id="11"/>
          <p:cNvSpPr txBox="true"/>
          <p:nvPr/>
        </p:nvSpPr>
        <p:spPr>
          <a:xfrm rot="0">
            <a:off x="1596399" y="5248148"/>
            <a:ext cx="8787651" cy="2667000"/>
          </a:xfrm>
          <a:prstGeom prst="rect">
            <a:avLst/>
          </a:prstGeom>
        </p:spPr>
        <p:txBody>
          <a:bodyPr anchor="t" rtlCol="false" tIns="0" lIns="0" bIns="0" rIns="0">
            <a:spAutoFit/>
          </a:bodyPr>
          <a:lstStyle/>
          <a:p>
            <a:pPr algn="just" marL="431801" indent="-215900" lvl="1">
              <a:lnSpc>
                <a:spcPts val="3000"/>
              </a:lnSpc>
              <a:buFont typeface="Arial"/>
              <a:buChar char="•"/>
            </a:pPr>
            <a:r>
              <a:rPr lang="en-US" sz="2000">
                <a:solidFill>
                  <a:srgbClr val="171717"/>
                </a:solidFill>
                <a:latin typeface="Roboto"/>
                <a:ea typeface="Roboto"/>
                <a:cs typeface="Roboto"/>
                <a:sym typeface="Roboto"/>
              </a:rPr>
              <a:t>Pemasukan Keuangan</a:t>
            </a:r>
          </a:p>
          <a:p>
            <a:pPr algn="just" marL="431801" indent="-215900" lvl="1">
              <a:lnSpc>
                <a:spcPts val="3000"/>
              </a:lnSpc>
              <a:buFont typeface="Arial"/>
              <a:buChar char="•"/>
            </a:pPr>
            <a:r>
              <a:rPr lang="en-US" sz="2000">
                <a:solidFill>
                  <a:srgbClr val="171717"/>
                </a:solidFill>
                <a:latin typeface="Roboto"/>
                <a:ea typeface="Roboto"/>
                <a:cs typeface="Roboto"/>
                <a:sym typeface="Roboto"/>
              </a:rPr>
              <a:t>Pengeluaran Keuangan</a:t>
            </a:r>
          </a:p>
          <a:p>
            <a:pPr algn="just" marL="431801" indent="-215900" lvl="1">
              <a:lnSpc>
                <a:spcPts val="3000"/>
              </a:lnSpc>
              <a:buFont typeface="Arial"/>
              <a:buChar char="•"/>
            </a:pPr>
            <a:r>
              <a:rPr lang="en-US" sz="2000">
                <a:solidFill>
                  <a:srgbClr val="171717"/>
                </a:solidFill>
                <a:latin typeface="Roboto"/>
                <a:ea typeface="Roboto"/>
                <a:cs typeface="Roboto"/>
                <a:sym typeface="Roboto"/>
              </a:rPr>
              <a:t>Rekapan Hasil Transaksi</a:t>
            </a:r>
          </a:p>
          <a:p>
            <a:pPr algn="just" marL="431801" indent="-215900" lvl="1">
              <a:lnSpc>
                <a:spcPts val="3000"/>
              </a:lnSpc>
              <a:buFont typeface="Arial"/>
              <a:buChar char="•"/>
            </a:pPr>
            <a:r>
              <a:rPr lang="en-US" sz="2000">
                <a:solidFill>
                  <a:srgbClr val="171717"/>
                </a:solidFill>
                <a:latin typeface="Roboto"/>
                <a:ea typeface="Roboto"/>
                <a:cs typeface="Roboto"/>
                <a:sym typeface="Roboto"/>
              </a:rPr>
              <a:t>Report Rekap Excel</a:t>
            </a:r>
          </a:p>
          <a:p>
            <a:pPr algn="just" marL="431801" indent="-215900" lvl="1">
              <a:lnSpc>
                <a:spcPts val="3000"/>
              </a:lnSpc>
              <a:buFont typeface="Arial"/>
              <a:buChar char="•"/>
            </a:pPr>
            <a:r>
              <a:rPr lang="en-US" sz="2000">
                <a:solidFill>
                  <a:srgbClr val="171717"/>
                </a:solidFill>
                <a:latin typeface="Roboto"/>
                <a:ea typeface="Roboto"/>
                <a:cs typeface="Roboto"/>
                <a:sym typeface="Roboto"/>
              </a:rPr>
              <a:t>Konversi Mata Uang (Dollar)</a:t>
            </a:r>
          </a:p>
          <a:p>
            <a:pPr algn="just" marL="431801" indent="-215900" lvl="1">
              <a:lnSpc>
                <a:spcPts val="3000"/>
              </a:lnSpc>
              <a:buFont typeface="Arial"/>
              <a:buChar char="•"/>
            </a:pPr>
            <a:r>
              <a:rPr lang="en-US" sz="2000">
                <a:solidFill>
                  <a:srgbClr val="171717"/>
                </a:solidFill>
                <a:latin typeface="Roboto"/>
                <a:ea typeface="Roboto"/>
                <a:cs typeface="Roboto"/>
                <a:sym typeface="Roboto"/>
              </a:rPr>
              <a:t>Spesifikasi HP</a:t>
            </a:r>
          </a:p>
          <a:p>
            <a:pPr algn="just">
              <a:lnSpc>
                <a:spcPts val="3000"/>
              </a:lnSpc>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51000"/>
              </a:blip>
              <a:stretch>
                <a:fillRect l="0" t="-10416" r="0" b="-10416"/>
              </a:stretch>
            </a:blipFill>
          </p:spPr>
        </p:sp>
      </p:grpSp>
      <p:grpSp>
        <p:nvGrpSpPr>
          <p:cNvPr name="Group 4" id="4"/>
          <p:cNvGrpSpPr/>
          <p:nvPr/>
        </p:nvGrpSpPr>
        <p:grpSpPr>
          <a:xfrm rot="0">
            <a:off x="1028700" y="3897599"/>
            <a:ext cx="8181278" cy="3379094"/>
            <a:chOff x="0" y="0"/>
            <a:chExt cx="2154740" cy="889967"/>
          </a:xfrm>
        </p:grpSpPr>
        <p:sp>
          <p:nvSpPr>
            <p:cNvPr name="Freeform 5" id="5"/>
            <p:cNvSpPr/>
            <p:nvPr/>
          </p:nvSpPr>
          <p:spPr>
            <a:xfrm flipH="false" flipV="false" rot="0">
              <a:off x="0" y="0"/>
              <a:ext cx="2154740" cy="889967"/>
            </a:xfrm>
            <a:custGeom>
              <a:avLst/>
              <a:gdLst/>
              <a:ahLst/>
              <a:cxnLst/>
              <a:rect r="r" b="b" t="t" l="l"/>
              <a:pathLst>
                <a:path h="889967" w="2154740">
                  <a:moveTo>
                    <a:pt x="48261" y="0"/>
                  </a:moveTo>
                  <a:lnTo>
                    <a:pt x="2106479" y="0"/>
                  </a:lnTo>
                  <a:cubicBezTo>
                    <a:pt x="2133133" y="0"/>
                    <a:pt x="2154740" y="21607"/>
                    <a:pt x="2154740" y="48261"/>
                  </a:cubicBezTo>
                  <a:lnTo>
                    <a:pt x="2154740" y="841706"/>
                  </a:lnTo>
                  <a:cubicBezTo>
                    <a:pt x="2154740" y="854506"/>
                    <a:pt x="2149655" y="866781"/>
                    <a:pt x="2140604" y="875832"/>
                  </a:cubicBezTo>
                  <a:cubicBezTo>
                    <a:pt x="2131554" y="884883"/>
                    <a:pt x="2119278" y="889967"/>
                    <a:pt x="2106479" y="889967"/>
                  </a:cubicBezTo>
                  <a:lnTo>
                    <a:pt x="48261" y="889967"/>
                  </a:lnTo>
                  <a:cubicBezTo>
                    <a:pt x="21607" y="889967"/>
                    <a:pt x="0" y="868360"/>
                    <a:pt x="0" y="841706"/>
                  </a:cubicBezTo>
                  <a:lnTo>
                    <a:pt x="0" y="48261"/>
                  </a:lnTo>
                  <a:cubicBezTo>
                    <a:pt x="0" y="35462"/>
                    <a:pt x="5085" y="23186"/>
                    <a:pt x="14135" y="14135"/>
                  </a:cubicBezTo>
                  <a:cubicBezTo>
                    <a:pt x="23186" y="5085"/>
                    <a:pt x="35462" y="0"/>
                    <a:pt x="48261" y="0"/>
                  </a:cubicBezTo>
                  <a:close/>
                </a:path>
              </a:pathLst>
            </a:custGeom>
            <a:solidFill>
              <a:srgbClr val="E9E9E9">
                <a:alpha val="88627"/>
              </a:srgbClr>
            </a:solidFill>
          </p:spPr>
        </p:sp>
        <p:sp>
          <p:nvSpPr>
            <p:cNvPr name="TextBox 6" id="6"/>
            <p:cNvSpPr txBox="true"/>
            <p:nvPr/>
          </p:nvSpPr>
          <p:spPr>
            <a:xfrm>
              <a:off x="0" y="-76200"/>
              <a:ext cx="2154740" cy="966167"/>
            </a:xfrm>
            <a:prstGeom prst="rect">
              <a:avLst/>
            </a:prstGeom>
          </p:spPr>
          <p:txBody>
            <a:bodyPr anchor="ctr" rtlCol="false" tIns="50800" lIns="50800" bIns="50800" rIns="50800"/>
            <a:lstStyle/>
            <a:p>
              <a:pPr algn="ctr">
                <a:lnSpc>
                  <a:spcPts val="3000"/>
                </a:lnSpc>
              </a:pPr>
            </a:p>
          </p:txBody>
        </p:sp>
      </p:grpSp>
      <p:grpSp>
        <p:nvGrpSpPr>
          <p:cNvPr name="Group 7" id="7"/>
          <p:cNvGrpSpPr/>
          <p:nvPr/>
        </p:nvGrpSpPr>
        <p:grpSpPr>
          <a:xfrm rot="0">
            <a:off x="11615084" y="6203899"/>
            <a:ext cx="4901774" cy="4225318"/>
            <a:chOff x="0" y="0"/>
            <a:chExt cx="1291002" cy="1112841"/>
          </a:xfrm>
        </p:grpSpPr>
        <p:sp>
          <p:nvSpPr>
            <p:cNvPr name="Freeform 8" id="8"/>
            <p:cNvSpPr/>
            <p:nvPr/>
          </p:nvSpPr>
          <p:spPr>
            <a:xfrm flipH="false" flipV="false" rot="0">
              <a:off x="0" y="0"/>
              <a:ext cx="1291002" cy="1112841"/>
            </a:xfrm>
            <a:custGeom>
              <a:avLst/>
              <a:gdLst/>
              <a:ahLst/>
              <a:cxnLst/>
              <a:rect r="r" b="b" t="t" l="l"/>
              <a:pathLst>
                <a:path h="1112841" w="1291002">
                  <a:moveTo>
                    <a:pt x="0" y="0"/>
                  </a:moveTo>
                  <a:lnTo>
                    <a:pt x="1291002" y="0"/>
                  </a:lnTo>
                  <a:lnTo>
                    <a:pt x="1291002" y="1112841"/>
                  </a:lnTo>
                  <a:lnTo>
                    <a:pt x="0" y="1112841"/>
                  </a:lnTo>
                  <a:close/>
                </a:path>
              </a:pathLst>
            </a:custGeom>
            <a:solidFill>
              <a:srgbClr val="000000">
                <a:alpha val="84706"/>
              </a:srgbClr>
            </a:solidFill>
          </p:spPr>
        </p:sp>
        <p:sp>
          <p:nvSpPr>
            <p:cNvPr name="TextBox 9" id="9"/>
            <p:cNvSpPr txBox="true"/>
            <p:nvPr/>
          </p:nvSpPr>
          <p:spPr>
            <a:xfrm>
              <a:off x="0" y="-76200"/>
              <a:ext cx="1291002" cy="1189041"/>
            </a:xfrm>
            <a:prstGeom prst="rect">
              <a:avLst/>
            </a:prstGeom>
          </p:spPr>
          <p:txBody>
            <a:bodyPr anchor="ctr" rtlCol="false" tIns="50800" lIns="50800" bIns="50800" rIns="50800"/>
            <a:lstStyle/>
            <a:p>
              <a:pPr algn="ctr">
                <a:lnSpc>
                  <a:spcPts val="3000"/>
                </a:lnSpc>
              </a:pPr>
            </a:p>
          </p:txBody>
        </p:sp>
      </p:grpSp>
      <p:grpSp>
        <p:nvGrpSpPr>
          <p:cNvPr name="Group 10" id="10"/>
          <p:cNvGrpSpPr/>
          <p:nvPr/>
        </p:nvGrpSpPr>
        <p:grpSpPr>
          <a:xfrm rot="0">
            <a:off x="10737945" y="3897599"/>
            <a:ext cx="6656051" cy="4114800"/>
            <a:chOff x="0" y="0"/>
            <a:chExt cx="8874734" cy="5486400"/>
          </a:xfrm>
        </p:grpSpPr>
        <p:sp>
          <p:nvSpPr>
            <p:cNvPr name="Freeform 11" id="11"/>
            <p:cNvSpPr/>
            <p:nvPr/>
          </p:nvSpPr>
          <p:spPr>
            <a:xfrm flipH="false" flipV="false" rot="0">
              <a:off x="0" y="0"/>
              <a:ext cx="8874734" cy="5486410"/>
            </a:xfrm>
            <a:custGeom>
              <a:avLst/>
              <a:gdLst/>
              <a:ahLst/>
              <a:cxnLst/>
              <a:rect r="r" b="b" t="t" l="l"/>
              <a:pathLst>
                <a:path h="5486410" w="8874734">
                  <a:moveTo>
                    <a:pt x="0" y="0"/>
                  </a:moveTo>
                  <a:lnTo>
                    <a:pt x="8874734" y="0"/>
                  </a:lnTo>
                  <a:lnTo>
                    <a:pt x="8874734" y="5486410"/>
                  </a:lnTo>
                  <a:lnTo>
                    <a:pt x="0" y="5486410"/>
                  </a:lnTo>
                  <a:lnTo>
                    <a:pt x="0" y="0"/>
                  </a:lnTo>
                  <a:close/>
                </a:path>
              </a:pathLst>
            </a:custGeom>
            <a:blipFill>
              <a:blip r:embed="rId3"/>
              <a:stretch>
                <a:fillRect l="0" t="0" r="0" b="0"/>
              </a:stretch>
            </a:blipFill>
          </p:spPr>
        </p:sp>
      </p:grpSp>
      <p:sp>
        <p:nvSpPr>
          <p:cNvPr name="TextBox 12" id="12"/>
          <p:cNvSpPr txBox="true"/>
          <p:nvPr/>
        </p:nvSpPr>
        <p:spPr>
          <a:xfrm rot="0">
            <a:off x="1387729" y="4530090"/>
            <a:ext cx="8787651" cy="613410"/>
          </a:xfrm>
          <a:prstGeom prst="rect">
            <a:avLst/>
          </a:prstGeom>
        </p:spPr>
        <p:txBody>
          <a:bodyPr anchor="t" rtlCol="false" tIns="0" lIns="0" bIns="0" rIns="0">
            <a:spAutoFit/>
          </a:bodyPr>
          <a:lstStyle/>
          <a:p>
            <a:pPr algn="l">
              <a:lnSpc>
                <a:spcPts val="5040"/>
              </a:lnSpc>
              <a:spcBef>
                <a:spcPct val="0"/>
              </a:spcBef>
            </a:pPr>
            <a:r>
              <a:rPr lang="en-US" sz="3600">
                <a:solidFill>
                  <a:srgbClr val="000000"/>
                </a:solidFill>
                <a:latin typeface="Montserrat Bold"/>
                <a:ea typeface="Montserrat Bold"/>
                <a:cs typeface="Montserrat Bold"/>
                <a:sym typeface="Montserrat Bold"/>
              </a:rPr>
              <a:t>ALAT PENGEMBANG</a:t>
            </a:r>
          </a:p>
        </p:txBody>
      </p:sp>
      <p:sp>
        <p:nvSpPr>
          <p:cNvPr name="TextBox 13" id="13"/>
          <p:cNvSpPr txBox="true"/>
          <p:nvPr/>
        </p:nvSpPr>
        <p:spPr>
          <a:xfrm rot="0">
            <a:off x="1208215" y="5403799"/>
            <a:ext cx="7822249" cy="1524000"/>
          </a:xfrm>
          <a:prstGeom prst="rect">
            <a:avLst/>
          </a:prstGeom>
        </p:spPr>
        <p:txBody>
          <a:bodyPr anchor="t" rtlCol="false" tIns="0" lIns="0" bIns="0" rIns="0">
            <a:spAutoFit/>
          </a:bodyPr>
          <a:lstStyle/>
          <a:p>
            <a:pPr algn="just" marL="431801" indent="-215900" lvl="1">
              <a:lnSpc>
                <a:spcPts val="3000"/>
              </a:lnSpc>
              <a:buFont typeface="Arial"/>
              <a:buChar char="•"/>
            </a:pPr>
            <a:r>
              <a:rPr lang="en-US" sz="2000">
                <a:solidFill>
                  <a:srgbClr val="171717"/>
                </a:solidFill>
                <a:latin typeface="Roboto"/>
                <a:ea typeface="Roboto"/>
                <a:cs typeface="Roboto"/>
                <a:sym typeface="Roboto"/>
              </a:rPr>
              <a:t>Vivobook 14X (M1403, AMD Ryzen™ 5000 Series Mobile Processor)</a:t>
            </a:r>
          </a:p>
          <a:p>
            <a:pPr algn="just" marL="431801" indent="-215900" lvl="1">
              <a:lnSpc>
                <a:spcPts val="3000"/>
              </a:lnSpc>
              <a:buFont typeface="Arial"/>
              <a:buChar char="•"/>
            </a:pPr>
            <a:r>
              <a:rPr lang="en-US" sz="2000">
                <a:solidFill>
                  <a:srgbClr val="171717"/>
                </a:solidFill>
                <a:latin typeface="Roboto"/>
                <a:ea typeface="Roboto"/>
                <a:cs typeface="Roboto"/>
                <a:sym typeface="Roboto"/>
              </a:rPr>
              <a:t>RAM 8+8 GB</a:t>
            </a:r>
          </a:p>
          <a:p>
            <a:pPr algn="just" marL="431801" indent="-215900" lvl="1">
              <a:lnSpc>
                <a:spcPts val="3000"/>
              </a:lnSpc>
              <a:buFont typeface="Arial"/>
              <a:buChar char="•"/>
            </a:pPr>
            <a:r>
              <a:rPr lang="en-US" sz="2000">
                <a:solidFill>
                  <a:srgbClr val="171717"/>
                </a:solidFill>
                <a:latin typeface="Roboto"/>
                <a:ea typeface="Roboto"/>
                <a:cs typeface="Roboto"/>
                <a:sym typeface="Roboto"/>
              </a:rPr>
              <a:t>SSD 512 GB</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51000"/>
              </a:blip>
              <a:stretch>
                <a:fillRect l="0" t="-10818" r="0" b="-10818"/>
              </a:stretch>
            </a:blipFill>
          </p:spPr>
        </p:sp>
      </p:grpSp>
      <p:grpSp>
        <p:nvGrpSpPr>
          <p:cNvPr name="Group 4" id="4"/>
          <p:cNvGrpSpPr/>
          <p:nvPr/>
        </p:nvGrpSpPr>
        <p:grpSpPr>
          <a:xfrm rot="0">
            <a:off x="-15198" y="0"/>
            <a:ext cx="10321461" cy="10287000"/>
            <a:chOff x="0" y="0"/>
            <a:chExt cx="2718410" cy="2709333"/>
          </a:xfrm>
        </p:grpSpPr>
        <p:sp>
          <p:nvSpPr>
            <p:cNvPr name="Freeform 5" id="5"/>
            <p:cNvSpPr/>
            <p:nvPr/>
          </p:nvSpPr>
          <p:spPr>
            <a:xfrm flipH="false" flipV="false" rot="0">
              <a:off x="0" y="0"/>
              <a:ext cx="2718409" cy="2709333"/>
            </a:xfrm>
            <a:custGeom>
              <a:avLst/>
              <a:gdLst/>
              <a:ahLst/>
              <a:cxnLst/>
              <a:rect r="r" b="b" t="t" l="l"/>
              <a:pathLst>
                <a:path h="2709333" w="2718409">
                  <a:moveTo>
                    <a:pt x="0" y="0"/>
                  </a:moveTo>
                  <a:lnTo>
                    <a:pt x="2718409" y="0"/>
                  </a:lnTo>
                  <a:lnTo>
                    <a:pt x="2718409" y="2709333"/>
                  </a:lnTo>
                  <a:lnTo>
                    <a:pt x="0" y="2709333"/>
                  </a:lnTo>
                  <a:close/>
                </a:path>
              </a:pathLst>
            </a:custGeom>
            <a:solidFill>
              <a:srgbClr val="000000">
                <a:alpha val="89804"/>
              </a:srgbClr>
            </a:solidFill>
          </p:spPr>
        </p:sp>
        <p:sp>
          <p:nvSpPr>
            <p:cNvPr name="TextBox 6" id="6"/>
            <p:cNvSpPr txBox="true"/>
            <p:nvPr/>
          </p:nvSpPr>
          <p:spPr>
            <a:xfrm>
              <a:off x="0" y="-76200"/>
              <a:ext cx="2718410" cy="2785533"/>
            </a:xfrm>
            <a:prstGeom prst="rect">
              <a:avLst/>
            </a:prstGeom>
          </p:spPr>
          <p:txBody>
            <a:bodyPr anchor="ctr" rtlCol="false" tIns="50800" lIns="50800" bIns="50800" rIns="50800"/>
            <a:lstStyle/>
            <a:p>
              <a:pPr algn="ctr">
                <a:lnSpc>
                  <a:spcPts val="3000"/>
                </a:lnSpc>
              </a:pPr>
            </a:p>
          </p:txBody>
        </p:sp>
      </p:grpSp>
      <p:grpSp>
        <p:nvGrpSpPr>
          <p:cNvPr name="Group 7" id="7"/>
          <p:cNvGrpSpPr/>
          <p:nvPr/>
        </p:nvGrpSpPr>
        <p:grpSpPr>
          <a:xfrm rot="0">
            <a:off x="11074829" y="3359468"/>
            <a:ext cx="6184471" cy="4114800"/>
            <a:chOff x="0" y="0"/>
            <a:chExt cx="8245961" cy="5486400"/>
          </a:xfrm>
        </p:grpSpPr>
        <p:sp>
          <p:nvSpPr>
            <p:cNvPr name="Freeform 8" id="8"/>
            <p:cNvSpPr/>
            <p:nvPr/>
          </p:nvSpPr>
          <p:spPr>
            <a:xfrm flipH="false" flipV="false" rot="0">
              <a:off x="0" y="0"/>
              <a:ext cx="8245961" cy="5486404"/>
            </a:xfrm>
            <a:custGeom>
              <a:avLst/>
              <a:gdLst/>
              <a:ahLst/>
              <a:cxnLst/>
              <a:rect r="r" b="b" t="t" l="l"/>
              <a:pathLst>
                <a:path h="5486404" w="8245961">
                  <a:moveTo>
                    <a:pt x="0" y="0"/>
                  </a:moveTo>
                  <a:lnTo>
                    <a:pt x="8245961" y="0"/>
                  </a:lnTo>
                  <a:lnTo>
                    <a:pt x="8245961" y="5486404"/>
                  </a:lnTo>
                  <a:lnTo>
                    <a:pt x="0" y="5486404"/>
                  </a:lnTo>
                  <a:lnTo>
                    <a:pt x="0" y="0"/>
                  </a:lnTo>
                  <a:close/>
                </a:path>
              </a:pathLst>
            </a:custGeom>
            <a:blipFill>
              <a:blip r:embed="rId3"/>
              <a:stretch>
                <a:fillRect l="0" t="0" r="0" b="0"/>
              </a:stretch>
            </a:blipFill>
          </p:spPr>
        </p:sp>
      </p:grpSp>
      <p:sp>
        <p:nvSpPr>
          <p:cNvPr name="TextBox 9" id="9"/>
          <p:cNvSpPr txBox="true"/>
          <p:nvPr/>
        </p:nvSpPr>
        <p:spPr>
          <a:xfrm rot="0">
            <a:off x="3122741" y="4803457"/>
            <a:ext cx="4045583" cy="613410"/>
          </a:xfrm>
          <a:prstGeom prst="rect">
            <a:avLst/>
          </a:prstGeom>
        </p:spPr>
        <p:txBody>
          <a:bodyPr anchor="t" rtlCol="false" tIns="0" lIns="0" bIns="0" rIns="0">
            <a:spAutoFit/>
          </a:bodyPr>
          <a:lstStyle/>
          <a:p>
            <a:pPr algn="l">
              <a:lnSpc>
                <a:spcPts val="5040"/>
              </a:lnSpc>
              <a:spcBef>
                <a:spcPct val="0"/>
              </a:spcBef>
            </a:pPr>
            <a:r>
              <a:rPr lang="en-US" sz="3600">
                <a:solidFill>
                  <a:srgbClr val="FFFFFF"/>
                </a:solidFill>
                <a:latin typeface="Montserrat Bold"/>
                <a:ea typeface="Montserrat Bold"/>
                <a:cs typeface="Montserrat Bold"/>
                <a:sym typeface="Montserrat Bold"/>
              </a:rPr>
              <a:t>DEMO APLIKASI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833290" cy="1593725"/>
          </a:xfrm>
        </p:grpSpPr>
        <p:sp>
          <p:nvSpPr>
            <p:cNvPr name="Freeform 3" id="3"/>
            <p:cNvSpPr/>
            <p:nvPr/>
          </p:nvSpPr>
          <p:spPr>
            <a:xfrm flipH="false" flipV="false" rot="0">
              <a:off x="0" y="0"/>
              <a:ext cx="2833290" cy="1593725"/>
            </a:xfrm>
            <a:custGeom>
              <a:avLst/>
              <a:gdLst/>
              <a:ahLst/>
              <a:cxnLst/>
              <a:rect r="r" b="b" t="t" l="l"/>
              <a:pathLst>
                <a:path h="1593725" w="2833290">
                  <a:moveTo>
                    <a:pt x="0" y="0"/>
                  </a:moveTo>
                  <a:lnTo>
                    <a:pt x="2833290" y="0"/>
                  </a:lnTo>
                  <a:lnTo>
                    <a:pt x="2833290" y="1593725"/>
                  </a:lnTo>
                  <a:lnTo>
                    <a:pt x="0" y="1593725"/>
                  </a:lnTo>
                  <a:close/>
                </a:path>
              </a:pathLst>
            </a:custGeom>
            <a:blipFill>
              <a:blip r:embed="rId2">
                <a:alphaModFix amt="50000"/>
              </a:blip>
              <a:stretch>
                <a:fillRect l="0" t="-10767" r="0" b="-10767"/>
              </a:stretch>
            </a:blipFill>
            <a:ln cap="sq">
              <a:noFill/>
              <a:prstDash val="solid"/>
              <a:miter/>
            </a:ln>
          </p:spPr>
        </p:sp>
      </p:grpSp>
      <p:grpSp>
        <p:nvGrpSpPr>
          <p:cNvPr name="Group 4" id="4"/>
          <p:cNvGrpSpPr/>
          <p:nvPr/>
        </p:nvGrpSpPr>
        <p:grpSpPr>
          <a:xfrm rot="0">
            <a:off x="-679253" y="2849859"/>
            <a:ext cx="19092212" cy="4587282"/>
            <a:chOff x="0" y="0"/>
            <a:chExt cx="5028401" cy="1208173"/>
          </a:xfrm>
        </p:grpSpPr>
        <p:sp>
          <p:nvSpPr>
            <p:cNvPr name="Freeform 5" id="5"/>
            <p:cNvSpPr/>
            <p:nvPr/>
          </p:nvSpPr>
          <p:spPr>
            <a:xfrm flipH="false" flipV="false" rot="0">
              <a:off x="0" y="0"/>
              <a:ext cx="5028402" cy="1208173"/>
            </a:xfrm>
            <a:custGeom>
              <a:avLst/>
              <a:gdLst/>
              <a:ahLst/>
              <a:cxnLst/>
              <a:rect r="r" b="b" t="t" l="l"/>
              <a:pathLst>
                <a:path h="1208173" w="5028402">
                  <a:moveTo>
                    <a:pt x="0" y="0"/>
                  </a:moveTo>
                  <a:lnTo>
                    <a:pt x="5028402" y="0"/>
                  </a:lnTo>
                  <a:lnTo>
                    <a:pt x="5028402" y="1208173"/>
                  </a:lnTo>
                  <a:lnTo>
                    <a:pt x="0" y="1208173"/>
                  </a:lnTo>
                  <a:close/>
                </a:path>
              </a:pathLst>
            </a:custGeom>
            <a:solidFill>
              <a:srgbClr val="000000">
                <a:alpha val="74902"/>
              </a:srgbClr>
            </a:solidFill>
          </p:spPr>
        </p:sp>
        <p:sp>
          <p:nvSpPr>
            <p:cNvPr name="TextBox 6" id="6"/>
            <p:cNvSpPr txBox="true"/>
            <p:nvPr/>
          </p:nvSpPr>
          <p:spPr>
            <a:xfrm>
              <a:off x="0" y="-76200"/>
              <a:ext cx="5028401" cy="1284373"/>
            </a:xfrm>
            <a:prstGeom prst="rect">
              <a:avLst/>
            </a:prstGeom>
          </p:spPr>
          <p:txBody>
            <a:bodyPr anchor="ctr" rtlCol="false" tIns="50800" lIns="50800" bIns="50800" rIns="50800"/>
            <a:lstStyle/>
            <a:p>
              <a:pPr algn="ctr">
                <a:lnSpc>
                  <a:spcPts val="3000"/>
                </a:lnSpc>
              </a:pPr>
            </a:p>
          </p:txBody>
        </p:sp>
      </p:grpSp>
      <p:sp>
        <p:nvSpPr>
          <p:cNvPr name="Freeform 7" id="7"/>
          <p:cNvSpPr/>
          <p:nvPr/>
        </p:nvSpPr>
        <p:spPr>
          <a:xfrm flipH="true" flipV="false" rot="-2700000">
            <a:off x="9071512" y="204740"/>
            <a:ext cx="10556620" cy="12169015"/>
          </a:xfrm>
          <a:custGeom>
            <a:avLst/>
            <a:gdLst/>
            <a:ahLst/>
            <a:cxnLst/>
            <a:rect r="r" b="b" t="t" l="l"/>
            <a:pathLst>
              <a:path h="12169015" w="10556620">
                <a:moveTo>
                  <a:pt x="10556620" y="0"/>
                </a:moveTo>
                <a:lnTo>
                  <a:pt x="0" y="0"/>
                </a:lnTo>
                <a:lnTo>
                  <a:pt x="0" y="12169015"/>
                </a:lnTo>
                <a:lnTo>
                  <a:pt x="10556620" y="12169015"/>
                </a:lnTo>
                <a:lnTo>
                  <a:pt x="105566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8738175">
            <a:off x="139768" y="-2087752"/>
            <a:ext cx="10088082" cy="11628914"/>
          </a:xfrm>
          <a:custGeom>
            <a:avLst/>
            <a:gdLst/>
            <a:ahLst/>
            <a:cxnLst/>
            <a:rect r="r" b="b" t="t" l="l"/>
            <a:pathLst>
              <a:path h="11628914" w="10088082">
                <a:moveTo>
                  <a:pt x="10088082" y="0"/>
                </a:moveTo>
                <a:lnTo>
                  <a:pt x="0" y="0"/>
                </a:lnTo>
                <a:lnTo>
                  <a:pt x="0" y="11628913"/>
                </a:lnTo>
                <a:lnTo>
                  <a:pt x="10088082" y="11628913"/>
                </a:lnTo>
                <a:lnTo>
                  <a:pt x="1008808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856593" y="5642140"/>
            <a:ext cx="4574813" cy="447675"/>
          </a:xfrm>
          <a:prstGeom prst="rect">
            <a:avLst/>
          </a:prstGeom>
        </p:spPr>
        <p:txBody>
          <a:bodyPr anchor="t" rtlCol="false" tIns="0" lIns="0" bIns="0" rIns="0">
            <a:spAutoFit/>
          </a:bodyPr>
          <a:lstStyle/>
          <a:p>
            <a:pPr algn="ctr">
              <a:lnSpc>
                <a:spcPts val="3749"/>
              </a:lnSpc>
            </a:pPr>
            <a:r>
              <a:rPr lang="en-US" sz="2499">
                <a:solidFill>
                  <a:srgbClr val="FFFFFF"/>
                </a:solidFill>
                <a:latin typeface="Roboto"/>
                <a:ea typeface="Roboto"/>
                <a:cs typeface="Roboto"/>
                <a:sym typeface="Roboto"/>
              </a:rPr>
              <a:t>For Your Attention</a:t>
            </a:r>
          </a:p>
        </p:txBody>
      </p:sp>
      <p:sp>
        <p:nvSpPr>
          <p:cNvPr name="TextBox 10" id="10"/>
          <p:cNvSpPr txBox="true"/>
          <p:nvPr/>
        </p:nvSpPr>
        <p:spPr>
          <a:xfrm rot="0">
            <a:off x="5489605" y="4054310"/>
            <a:ext cx="7308790" cy="1269366"/>
          </a:xfrm>
          <a:prstGeom prst="rect">
            <a:avLst/>
          </a:prstGeom>
        </p:spPr>
        <p:txBody>
          <a:bodyPr anchor="t" rtlCol="false" tIns="0" lIns="0" bIns="0" rIns="0">
            <a:spAutoFit/>
          </a:bodyPr>
          <a:lstStyle/>
          <a:p>
            <a:pPr algn="ctr">
              <a:lnSpc>
                <a:spcPts val="10359"/>
              </a:lnSpc>
              <a:spcBef>
                <a:spcPct val="0"/>
              </a:spcBef>
            </a:pPr>
            <a:r>
              <a:rPr lang="en-US" sz="7399">
                <a:solidFill>
                  <a:srgbClr val="FFFFFF"/>
                </a:solidFill>
                <a:latin typeface="Montserrat Bold"/>
                <a:ea typeface="Montserrat Bold"/>
                <a:cs typeface="Montserrat Bold"/>
                <a:sym typeface="Montserrat Bold"/>
              </a:rPr>
              <a:t>THANK YOU</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DAGKiMMSFbI</dc:identifier>
  <dcterms:modified xsi:type="dcterms:W3CDTF">2011-08-01T06:04:30Z</dcterms:modified>
  <cp:revision>1</cp:revision>
  <dc:title>Presentasi Mobile TANGAN</dc:title>
</cp:coreProperties>
</file>